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  <p:sldMasterId id="2147483720" r:id="rId2"/>
    <p:sldMasterId id="2147483745" r:id="rId3"/>
  </p:sldMasterIdLst>
  <p:notesMasterIdLst>
    <p:notesMasterId r:id="rId42"/>
  </p:notesMasterIdLst>
  <p:sldIdLst>
    <p:sldId id="256" r:id="rId4"/>
    <p:sldId id="257" r:id="rId5"/>
    <p:sldId id="812" r:id="rId6"/>
    <p:sldId id="755" r:id="rId7"/>
    <p:sldId id="753" r:id="rId8"/>
    <p:sldId id="791" r:id="rId9"/>
    <p:sldId id="761" r:id="rId10"/>
    <p:sldId id="612" r:id="rId11"/>
    <p:sldId id="720" r:id="rId12"/>
    <p:sldId id="743" r:id="rId13"/>
    <p:sldId id="792" r:id="rId14"/>
    <p:sldId id="767" r:id="rId15"/>
    <p:sldId id="768" r:id="rId16"/>
    <p:sldId id="770" r:id="rId17"/>
    <p:sldId id="640" r:id="rId18"/>
    <p:sldId id="617" r:id="rId19"/>
    <p:sldId id="735" r:id="rId20"/>
    <p:sldId id="780" r:id="rId21"/>
    <p:sldId id="789" r:id="rId22"/>
    <p:sldId id="776" r:id="rId23"/>
    <p:sldId id="613" r:id="rId24"/>
    <p:sldId id="783" r:id="rId25"/>
    <p:sldId id="785" r:id="rId26"/>
    <p:sldId id="817" r:id="rId27"/>
    <p:sldId id="778" r:id="rId28"/>
    <p:sldId id="779" r:id="rId29"/>
    <p:sldId id="699" r:id="rId30"/>
    <p:sldId id="677" r:id="rId31"/>
    <p:sldId id="771" r:id="rId32"/>
    <p:sldId id="815" r:id="rId33"/>
    <p:sldId id="799" r:id="rId34"/>
    <p:sldId id="801" r:id="rId35"/>
    <p:sldId id="802" r:id="rId36"/>
    <p:sldId id="804" r:id="rId37"/>
    <p:sldId id="803" r:id="rId38"/>
    <p:sldId id="805" r:id="rId39"/>
    <p:sldId id="806" r:id="rId40"/>
    <p:sldId id="816" r:id="rId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0F2FC15-762A-4BC2-A6D5-F2DDE7659E07}">
          <p14:sldIdLst>
            <p14:sldId id="256"/>
            <p14:sldId id="257"/>
            <p14:sldId id="812"/>
            <p14:sldId id="755"/>
            <p14:sldId id="753"/>
            <p14:sldId id="791"/>
            <p14:sldId id="761"/>
          </p14:sldIdLst>
        </p14:section>
        <p14:section name="Methods" id="{39044EA7-EFE1-4223-9428-570BC6AE45A3}">
          <p14:sldIdLst>
            <p14:sldId id="612"/>
            <p14:sldId id="720"/>
            <p14:sldId id="743"/>
            <p14:sldId id="792"/>
            <p14:sldId id="767"/>
            <p14:sldId id="768"/>
            <p14:sldId id="770"/>
            <p14:sldId id="640"/>
          </p14:sldIdLst>
        </p14:section>
        <p14:section name="Results" id="{3DD50D77-CD7E-4B67-AD01-AF42853B6E17}">
          <p14:sldIdLst>
            <p14:sldId id="617"/>
            <p14:sldId id="735"/>
            <p14:sldId id="780"/>
            <p14:sldId id="789"/>
            <p14:sldId id="776"/>
          </p14:sldIdLst>
        </p14:section>
        <p14:section name="Discussion &amp; Conclusins" id="{229BCC84-C983-4BDD-BB45-6E39209C05AD}">
          <p14:sldIdLst>
            <p14:sldId id="613"/>
            <p14:sldId id="783"/>
            <p14:sldId id="785"/>
            <p14:sldId id="817"/>
            <p14:sldId id="778"/>
            <p14:sldId id="779"/>
            <p14:sldId id="699"/>
            <p14:sldId id="677"/>
          </p14:sldIdLst>
        </p14:section>
        <p14:section name="Supplement" id="{3365E855-8D73-4656-92A3-F48D259AA301}">
          <p14:sldIdLst>
            <p14:sldId id="771"/>
            <p14:sldId id="815"/>
            <p14:sldId id="799"/>
            <p14:sldId id="801"/>
            <p14:sldId id="802"/>
            <p14:sldId id="804"/>
            <p14:sldId id="803"/>
            <p14:sldId id="805"/>
            <p14:sldId id="806"/>
            <p14:sldId id="8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7AA0"/>
    <a:srgbClr val="9A0000"/>
    <a:srgbClr val="FFEE00"/>
    <a:srgbClr val="F2E20E"/>
    <a:srgbClr val="F7EB05"/>
    <a:srgbClr val="FCF600"/>
    <a:srgbClr val="F0EA00"/>
    <a:srgbClr val="A20000"/>
    <a:srgbClr val="F4EE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008" autoAdjust="0"/>
    <p:restoredTop sz="67386" autoAdjust="0"/>
  </p:normalViewPr>
  <p:slideViewPr>
    <p:cSldViewPr snapToGrid="0">
      <p:cViewPr>
        <p:scale>
          <a:sx n="61" d="100"/>
          <a:sy n="61" d="100"/>
        </p:scale>
        <p:origin x="682" y="211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CABB4-F296-43B3-995F-3A5CDAA6AADA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47E11-CAC4-43BF-A743-D134C840E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513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15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56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34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86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40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90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00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91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73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33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70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6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06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031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67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71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30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704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411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dirty="0"/>
                  <a:t>Considering all three data levels, correlations were:</a:t>
                </a:r>
              </a:p>
              <a:p>
                <a:pPr marL="400050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200" dirty="0">
                    <a:solidFill>
                      <a:srgbClr val="0070C0"/>
                    </a:solidFill>
                  </a:rPr>
                  <a:t>Strong (</a:t>
                </a:r>
                <a:r>
                  <a:rPr lang="en-US" sz="2200" i="0"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𝜌 ̂  </a:t>
                </a:r>
                <a:r>
                  <a:rPr lang="en-US" sz="2200" dirty="0">
                    <a:solidFill>
                      <a:srgbClr val="0070C0"/>
                    </a:solidFill>
                  </a:rPr>
                  <a:t>≥ 0.94) between AAI and MIMS</a:t>
                </a:r>
              </a:p>
              <a:p>
                <a:pPr marL="400050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200" dirty="0">
                    <a:solidFill>
                      <a:srgbClr val="A20000"/>
                    </a:solidFill>
                  </a:rPr>
                  <a:t>Relatively strong (</a:t>
                </a:r>
                <a:r>
                  <a:rPr lang="en-US" sz="2200" i="0">
                    <a:solidFill>
                      <a:srgbClr val="A20000"/>
                    </a:solidFill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𝜌 ̂  </a:t>
                </a:r>
                <a:r>
                  <a:rPr lang="en-US" sz="2200" dirty="0">
                    <a:solidFill>
                      <a:srgbClr val="A20000"/>
                    </a:solidFill>
                  </a:rPr>
                  <a:t>≥0.65) between MAD and ENMO</a:t>
                </a:r>
              </a:p>
              <a:p>
                <a:pPr marL="400050">
                  <a:spcBef>
                    <a:spcPts val="0"/>
                  </a:spcBef>
                </a:pPr>
                <a:r>
                  <a:rPr lang="en-US" sz="2200" dirty="0"/>
                  <a:t>Weaker when examining count-based variables</a:t>
                </a:r>
              </a:p>
              <a:p>
                <a:pPr marL="914400" lvl="1">
                  <a:spcBef>
                    <a:spcPts val="300"/>
                  </a:spcBef>
                </a:pPr>
                <a:r>
                  <a:rPr lang="en-US" dirty="0"/>
                  <a:t>Total counts with AAI and MIMS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→ </a:t>
                </a:r>
                <a:r>
                  <a:rPr lang="en-US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𝜌 ̂  </a:t>
                </a:r>
                <a:r>
                  <a:rPr lang="en-US" dirty="0"/>
                  <a:t>= 0.38 to 0.43</a:t>
                </a:r>
              </a:p>
              <a:p>
                <a:pPr marL="914400" lvl="1">
                  <a:spcBef>
                    <a:spcPts val="300"/>
                  </a:spcBef>
                </a:pPr>
                <a:r>
                  <a:rPr lang="en-US" dirty="0"/>
                  <a:t>Total counts with MAD and ENMO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→</a:t>
                </a:r>
                <a:r>
                  <a:rPr lang="en-US" dirty="0"/>
                  <a:t> </a:t>
                </a:r>
                <a:r>
                  <a:rPr lang="en-US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𝜌 ̂  </a:t>
                </a:r>
                <a:r>
                  <a:rPr lang="en-US" dirty="0"/>
                  <a:t>= 0.11 to 0.32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Both MAD &amp; ENMO had correlations with AAI &amp; MIMS that were:</a:t>
                </a:r>
              </a:p>
              <a:p>
                <a:pPr marL="400050"/>
                <a:r>
                  <a:rPr lang="en-US" sz="1200" dirty="0">
                    <a:solidFill>
                      <a:srgbClr val="0070C0"/>
                    </a:solidFill>
                  </a:rPr>
                  <a:t>Stronger at the day-level (</a:t>
                </a:r>
                <a:r>
                  <a:rPr lang="en-US" sz="1200" i="0">
                    <a:solidFill>
                      <a:srgbClr val="0070C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𝜌 ̂  </a:t>
                </a:r>
                <a:r>
                  <a:rPr lang="en-US" sz="1200" dirty="0">
                    <a:solidFill>
                      <a:srgbClr val="0070C0"/>
                    </a:solidFill>
                  </a:rPr>
                  <a:t>= 0.59 to 0.88)</a:t>
                </a:r>
              </a:p>
              <a:p>
                <a:pPr marL="400050">
                  <a:spcAft>
                    <a:spcPts val="1800"/>
                  </a:spcAft>
                </a:pPr>
                <a:r>
                  <a:rPr lang="en-US" sz="1200" dirty="0">
                    <a:solidFill>
                      <a:srgbClr val="C00000"/>
                    </a:solidFill>
                  </a:rPr>
                  <a:t>As compared to the 5-sec- and minute-level (</a:t>
                </a:r>
                <a:r>
                  <a:rPr lang="en-US" sz="1200" i="0">
                    <a:solidFill>
                      <a:srgbClr val="C0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𝜌 ̂  </a:t>
                </a:r>
                <a:r>
                  <a:rPr lang="en-US" sz="1200" dirty="0">
                    <a:solidFill>
                      <a:srgbClr val="C00000"/>
                    </a:solidFill>
                  </a:rPr>
                  <a:t>= 0.21 to 0.46)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Strongest correlations among TLBC-classified behaviors were for: </a:t>
                </a:r>
              </a:p>
              <a:p>
                <a:pPr marL="403225"/>
                <a:r>
                  <a:rPr lang="en-US" sz="1200" dirty="0"/>
                  <a:t>Sitting </a:t>
                </a:r>
                <a:r>
                  <a:rPr lang="en-US" sz="1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→ </a:t>
                </a:r>
                <a:r>
                  <a:rPr lang="en-US" sz="12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𝜌 ̂  </a:t>
                </a:r>
                <a:r>
                  <a:rPr lang="en-US" sz="1200" dirty="0"/>
                  <a:t>= -0.64 to -0.59 with MAD, AAI, and MIMS</a:t>
                </a:r>
              </a:p>
              <a:p>
                <a:pPr marL="403225"/>
                <a:r>
                  <a:rPr lang="en-US" sz="1200" dirty="0"/>
                  <a:t>Standing/moving </a:t>
                </a:r>
                <a:r>
                  <a:rPr lang="en-US" sz="1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→ </a:t>
                </a:r>
                <a:r>
                  <a:rPr lang="en-US" sz="12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𝜌 ̂  </a:t>
                </a:r>
                <a:r>
                  <a:rPr lang="en-US" sz="1200" dirty="0"/>
                  <a:t>= 0.58 to 0.63 with AAI and MIMS</a:t>
                </a:r>
              </a:p>
              <a:p>
                <a:pPr marL="403225"/>
                <a:r>
                  <a:rPr lang="en-US" sz="1200" dirty="0"/>
                  <a:t>Walking/running </a:t>
                </a:r>
                <a:r>
                  <a:rPr lang="en-US" sz="1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→ </a:t>
                </a:r>
                <a:r>
                  <a:rPr lang="en-US" sz="12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𝜌 ̂  </a:t>
                </a:r>
                <a:r>
                  <a:rPr lang="en-US" sz="1200" dirty="0"/>
                  <a:t>= 0.57 with MAD</a:t>
                </a:r>
              </a:p>
              <a:p>
                <a:pPr marL="285750" indent="0">
                  <a:spcBef>
                    <a:spcPts val="300"/>
                  </a:spcBef>
                  <a:spcAft>
                    <a:spcPts val="600"/>
                  </a:spcAft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33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111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695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495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20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02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10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800" b="0" i="0" dirty="0">
              <a:solidFill>
                <a:srgbClr val="30303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21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39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13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00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A47E11-CAC4-43BF-A743-D134C840E2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19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280671"/>
            <a:ext cx="6858000" cy="4817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algn="r"/>
            <a:fld id="{0D291765-81EA-7F48-BB46-3341FFC32D6B}" type="slidenum">
              <a:rPr lang="en-US" smtClean="0"/>
              <a:pPr algn="r"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B05703-2FD0-423D-872C-7B94D327D431}"/>
              </a:ext>
            </a:extLst>
          </p:cNvPr>
          <p:cNvGrpSpPr/>
          <p:nvPr/>
        </p:nvGrpSpPr>
        <p:grpSpPr>
          <a:xfrm>
            <a:off x="0" y="2035039"/>
            <a:ext cx="9144000" cy="1073422"/>
            <a:chOff x="0" y="1945410"/>
            <a:chExt cx="9144000" cy="10734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D8E022-72E1-4598-8651-CD25416CCFC2}"/>
                </a:ext>
              </a:extLst>
            </p:cNvPr>
            <p:cNvSpPr/>
            <p:nvPr/>
          </p:nvSpPr>
          <p:spPr>
            <a:xfrm>
              <a:off x="0" y="2005427"/>
              <a:ext cx="9142287" cy="952276"/>
            </a:xfrm>
            <a:prstGeom prst="rect">
              <a:avLst/>
            </a:prstGeom>
            <a:solidFill>
              <a:srgbClr val="4B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9" rIns="51435" bIns="257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DB9C6E-9655-4FFD-A3AF-7EB8BC6ACF81}"/>
                </a:ext>
              </a:extLst>
            </p:cNvPr>
            <p:cNvSpPr/>
            <p:nvPr/>
          </p:nvSpPr>
          <p:spPr>
            <a:xfrm>
              <a:off x="0" y="1945410"/>
              <a:ext cx="9144000" cy="61723"/>
            </a:xfrm>
            <a:prstGeom prst="rect">
              <a:avLst/>
            </a:prstGeom>
            <a:solidFill>
              <a:srgbClr val="1329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9" rIns="51435" bIns="257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187B49-8E54-4160-9DEB-EC16555B8F74}"/>
                </a:ext>
              </a:extLst>
            </p:cNvPr>
            <p:cNvSpPr/>
            <p:nvPr/>
          </p:nvSpPr>
          <p:spPr>
            <a:xfrm>
              <a:off x="0" y="2957109"/>
              <a:ext cx="9144000" cy="61723"/>
            </a:xfrm>
            <a:prstGeom prst="rect">
              <a:avLst/>
            </a:prstGeom>
            <a:solidFill>
              <a:srgbClr val="1329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9" rIns="51435" bIns="257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" y="2188964"/>
            <a:ext cx="8961120" cy="76557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Avenir Next Medium" panose="020B0503020202020204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6EDFB9-5D11-47B5-BC3E-AB67B49D3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15" y="4147455"/>
            <a:ext cx="3746573" cy="481703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075D21E-3EC8-4192-A7E7-2F2741D357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1356" y="940595"/>
            <a:ext cx="2681288" cy="385573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buNone/>
              <a:defRPr sz="2000">
                <a:latin typeface="Futura Medium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6FBC580-5C24-4E4D-839C-2742D255DE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275" y="1370914"/>
            <a:ext cx="3981450" cy="3207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Futura Medium"/>
              </a:defRPr>
            </a:lvl1pPr>
          </a:lstStyle>
          <a:p>
            <a:pPr lvl="0"/>
            <a:r>
              <a:rPr lang="en-US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1363755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A772B7B-EFBC-4DFB-9ADB-E6079BA009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4450" y="2181225"/>
            <a:ext cx="6515100" cy="78105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9346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B63DE3AB-7801-48E0-B337-58400D36E5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4395788"/>
            <a:ext cx="1828800" cy="273844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A536730-3077-439C-8BD4-4FFED6A07CF6}"/>
              </a:ext>
            </a:extLst>
          </p:cNvPr>
          <p:cNvGrpSpPr/>
          <p:nvPr/>
        </p:nvGrpSpPr>
        <p:grpSpPr>
          <a:xfrm>
            <a:off x="-2322" y="4666522"/>
            <a:ext cx="9146321" cy="476978"/>
            <a:chOff x="-2322" y="4666522"/>
            <a:chExt cx="9146321" cy="47697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A437081-447D-4F2B-9025-2340D5D2C939}"/>
                </a:ext>
              </a:extLst>
            </p:cNvPr>
            <p:cNvGrpSpPr/>
            <p:nvPr/>
          </p:nvGrpSpPr>
          <p:grpSpPr>
            <a:xfrm>
              <a:off x="-2322" y="4666522"/>
              <a:ext cx="9146321" cy="476978"/>
              <a:chOff x="-2322" y="4666522"/>
              <a:chExt cx="9146321" cy="47697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7B6F3A2-E1E9-4E80-84A7-65863963C9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2322" y="4666522"/>
                <a:ext cx="9146321" cy="476978"/>
              </a:xfrm>
              <a:prstGeom prst="rect">
                <a:avLst/>
              </a:prstGeom>
              <a:solidFill>
                <a:srgbClr val="4B9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60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3B24486-7598-4F8F-B7AF-CDC7768158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2322" y="4666522"/>
                <a:ext cx="9146321" cy="46292"/>
              </a:xfrm>
              <a:prstGeom prst="rect">
                <a:avLst/>
              </a:prstGeom>
              <a:solidFill>
                <a:srgbClr val="1329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60"/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8AA4751-C99A-4F79-A4FE-FC61938B4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0" y="4777425"/>
              <a:ext cx="2286000" cy="29391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235D6D56-1C25-4825-ACB7-7CD147333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43725" y="4778446"/>
            <a:ext cx="2057400" cy="273844"/>
          </a:xfrm>
          <a:prstGeom prst="rect">
            <a:avLst/>
          </a:prstGeom>
        </p:spPr>
        <p:txBody>
          <a:bodyPr tIns="0" bIns="0" anchor="ctr" anchorCtr="0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0D291765-81EA-7F48-BB46-3341FFC32D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8213916-C1D3-4992-9480-4ABC47D494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525" y="17380"/>
            <a:ext cx="8869680" cy="457200"/>
          </a:xfrm>
          <a:prstGeom prst="rect">
            <a:avLst/>
          </a:prstGeom>
        </p:spPr>
        <p:txBody>
          <a:bodyPr tIns="0" bIns="0" anchor="ctr" anchorCtr="0"/>
          <a:lstStyle>
            <a:lvl1pPr marL="0" indent="0">
              <a:buNone/>
              <a:defRPr sz="3200">
                <a:solidFill>
                  <a:schemeClr val="bg1"/>
                </a:solidFill>
                <a:latin typeface="Avenir Next medium" panose="020B0503020202020204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3E892BF-CC62-4C20-A93C-E83110A5CF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695325"/>
            <a:ext cx="8229600" cy="37338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571500" indent="-228600">
              <a:buFont typeface="Courier New" panose="02070309020205020404" pitchFamily="49" charset="0"/>
              <a:buChar char="o"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3734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235D6D56-1C25-4825-ACB7-7CD147333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43725" y="4778446"/>
            <a:ext cx="2057400" cy="273844"/>
          </a:xfrm>
          <a:prstGeom prst="rect">
            <a:avLst/>
          </a:prstGeom>
        </p:spPr>
        <p:txBody>
          <a:bodyPr tIns="0" bIns="0" anchor="ctr" anchorCtr="0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0D291765-81EA-7F48-BB46-3341FFC32D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CF16F-499B-452E-8FC6-9614D66D86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" y="17380"/>
            <a:ext cx="8869680" cy="457200"/>
          </a:xfrm>
          <a:prstGeom prst="rect">
            <a:avLst/>
          </a:prstGeom>
        </p:spPr>
        <p:txBody>
          <a:bodyPr tIns="0" bIns="0" anchor="ctr" anchorCtr="0"/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3" name="Text Placeholder 34">
            <a:extLst>
              <a:ext uri="{FF2B5EF4-FFF2-40B4-BE49-F238E27FC236}">
                <a16:creationId xmlns:a16="http://schemas.microsoft.com/office/drawing/2014/main" id="{DD10ED1F-6B71-44DB-A58C-FCCD178830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695325"/>
            <a:ext cx="8229600" cy="37338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571500" indent="-228600">
              <a:buFont typeface="Courier New" panose="02070309020205020404" pitchFamily="49" charset="0"/>
              <a:buChar char="o"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70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454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0186581-4906-451B-A9FA-9BC125CB447D}"/>
              </a:ext>
            </a:extLst>
          </p:cNvPr>
          <p:cNvGrpSpPr/>
          <p:nvPr/>
        </p:nvGrpSpPr>
        <p:grpSpPr>
          <a:xfrm>
            <a:off x="0" y="2035039"/>
            <a:ext cx="9144000" cy="1073422"/>
            <a:chOff x="0" y="1945410"/>
            <a:chExt cx="9144000" cy="10734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16C96E-6B71-4BB9-99A7-11871792233E}"/>
                </a:ext>
              </a:extLst>
            </p:cNvPr>
            <p:cNvSpPr/>
            <p:nvPr/>
          </p:nvSpPr>
          <p:spPr>
            <a:xfrm>
              <a:off x="0" y="2005427"/>
              <a:ext cx="9142287" cy="952276"/>
            </a:xfrm>
            <a:prstGeom prst="rect">
              <a:avLst/>
            </a:prstGeom>
            <a:solidFill>
              <a:srgbClr val="4B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9" rIns="51435" bIns="257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E755A1-806E-4697-8066-71631643087D}"/>
                </a:ext>
              </a:extLst>
            </p:cNvPr>
            <p:cNvSpPr/>
            <p:nvPr/>
          </p:nvSpPr>
          <p:spPr>
            <a:xfrm>
              <a:off x="0" y="1945410"/>
              <a:ext cx="9144000" cy="61723"/>
            </a:xfrm>
            <a:prstGeom prst="rect">
              <a:avLst/>
            </a:prstGeom>
            <a:solidFill>
              <a:srgbClr val="1329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9" rIns="51435" bIns="257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0C1AED2-04A7-45F6-B283-F0AD668245EB}"/>
                </a:ext>
              </a:extLst>
            </p:cNvPr>
            <p:cNvSpPr/>
            <p:nvPr/>
          </p:nvSpPr>
          <p:spPr>
            <a:xfrm>
              <a:off x="0" y="2957109"/>
              <a:ext cx="9144000" cy="61723"/>
            </a:xfrm>
            <a:prstGeom prst="rect">
              <a:avLst/>
            </a:prstGeom>
            <a:solidFill>
              <a:srgbClr val="1329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9" rIns="51435" bIns="257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</p:grpSp>
    </p:spTree>
    <p:extLst>
      <p:ext uri="{BB962C8B-B14F-4D97-AF65-F5344CB8AC3E}">
        <p14:creationId xmlns:p14="http://schemas.microsoft.com/office/powerpoint/2010/main" val="2984603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44" r:id="rId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0725E43-0F32-4806-A6C2-658DBAF52EE0}"/>
              </a:ext>
            </a:extLst>
          </p:cNvPr>
          <p:cNvGrpSpPr/>
          <p:nvPr/>
        </p:nvGrpSpPr>
        <p:grpSpPr>
          <a:xfrm>
            <a:off x="0" y="0"/>
            <a:ext cx="9148322" cy="510776"/>
            <a:chOff x="-644" y="649998"/>
            <a:chExt cx="6858000" cy="51077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AAA08B-3AE5-4C18-B251-A862CAF741FF}"/>
                </a:ext>
              </a:extLst>
            </p:cNvPr>
            <p:cNvSpPr>
              <a:spLocks/>
            </p:cNvSpPr>
            <p:nvPr/>
          </p:nvSpPr>
          <p:spPr>
            <a:xfrm>
              <a:off x="0" y="649998"/>
              <a:ext cx="6853286" cy="510776"/>
            </a:xfrm>
            <a:prstGeom prst="rect">
              <a:avLst/>
            </a:prstGeom>
            <a:solidFill>
              <a:srgbClr val="4B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72C404-3CEC-4F49-9498-9312401DD5C3}"/>
                </a:ext>
              </a:extLst>
            </p:cNvPr>
            <p:cNvSpPr>
              <a:spLocks/>
            </p:cNvSpPr>
            <p:nvPr/>
          </p:nvSpPr>
          <p:spPr>
            <a:xfrm>
              <a:off x="-644" y="1114482"/>
              <a:ext cx="6858000" cy="46292"/>
            </a:xfrm>
            <a:prstGeom prst="rect">
              <a:avLst/>
            </a:prstGeom>
            <a:solidFill>
              <a:srgbClr val="1329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</p:grpSp>
    </p:spTree>
    <p:extLst>
      <p:ext uri="{BB962C8B-B14F-4D97-AF65-F5344CB8AC3E}">
        <p14:creationId xmlns:p14="http://schemas.microsoft.com/office/powerpoint/2010/main" val="2900335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aphical representation of the Gillings School cupola" title="Gillings School cupola">
            <a:extLst>
              <a:ext uri="{FF2B5EF4-FFF2-40B4-BE49-F238E27FC236}">
                <a16:creationId xmlns:a16="http://schemas.microsoft.com/office/drawing/2014/main" id="{AEAF6D3F-FE77-4258-95D9-E3094EB81C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96" r="163"/>
          <a:stretch/>
        </p:blipFill>
        <p:spPr>
          <a:xfrm>
            <a:off x="5959056" y="-61481"/>
            <a:ext cx="3184944" cy="47356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36E619-9255-4C0A-A02E-C7F6F281074F}"/>
              </a:ext>
            </a:extLst>
          </p:cNvPr>
          <p:cNvSpPr txBox="1"/>
          <p:nvPr/>
        </p:nvSpPr>
        <p:spPr>
          <a:xfrm>
            <a:off x="1801737" y="893958"/>
            <a:ext cx="4111391" cy="2062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7" b="1" dirty="0"/>
              <a:t>Thank You!</a:t>
            </a:r>
          </a:p>
          <a:p>
            <a:endParaRPr lang="en-US" sz="4267" b="1" dirty="0"/>
          </a:p>
          <a:p>
            <a:r>
              <a:rPr lang="en-US" sz="4267" b="1" dirty="0"/>
              <a:t>	Questions?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79610CE-88C8-47FD-A14C-E7D2D6ED08DA}"/>
              </a:ext>
            </a:extLst>
          </p:cNvPr>
          <p:cNvGrpSpPr/>
          <p:nvPr/>
        </p:nvGrpSpPr>
        <p:grpSpPr>
          <a:xfrm>
            <a:off x="-2322" y="4666522"/>
            <a:ext cx="9146321" cy="476978"/>
            <a:chOff x="-2322" y="4666522"/>
            <a:chExt cx="9146321" cy="47697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A65869D-38D1-49D2-8AB0-7AF9C570E8EE}"/>
                </a:ext>
              </a:extLst>
            </p:cNvPr>
            <p:cNvGrpSpPr/>
            <p:nvPr/>
          </p:nvGrpSpPr>
          <p:grpSpPr>
            <a:xfrm>
              <a:off x="-2322" y="4666522"/>
              <a:ext cx="9146321" cy="476978"/>
              <a:chOff x="-2322" y="4666522"/>
              <a:chExt cx="9146321" cy="476978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A03C110-6889-4161-BD4C-4261C6AE1F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2322" y="4666522"/>
                <a:ext cx="9146321" cy="476978"/>
              </a:xfrm>
              <a:prstGeom prst="rect">
                <a:avLst/>
              </a:prstGeom>
              <a:solidFill>
                <a:srgbClr val="4B9C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60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65D3C33-5E7A-4320-B9C5-7782CC93FC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-2322" y="4666522"/>
                <a:ext cx="9146321" cy="46292"/>
              </a:xfrm>
              <a:prstGeom prst="rect">
                <a:avLst/>
              </a:prstGeom>
              <a:solidFill>
                <a:srgbClr val="1329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60"/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9A7E1B-1111-4FD9-B978-8F2C4B603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9000" y="4777425"/>
              <a:ext cx="2286000" cy="29391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567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chriscmoore/Slides_ICAMPAM-2022" TargetMode="Externa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3.jp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33.jpg"/><Relationship Id="rId7" Type="http://schemas.openxmlformats.org/officeDocument/2006/relationships/image" Target="../media/image36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28A7AA-CB3F-4DA8-A3A4-185D9E665990}"/>
              </a:ext>
            </a:extLst>
          </p:cNvPr>
          <p:cNvSpPr/>
          <p:nvPr/>
        </p:nvSpPr>
        <p:spPr>
          <a:xfrm>
            <a:off x="0" y="1051560"/>
            <a:ext cx="9144000" cy="3573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BA46DCE-6D10-42C9-A272-33AE39EE74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6820" y="2551145"/>
            <a:ext cx="6858000" cy="1628292"/>
          </a:xfrm>
        </p:spPr>
        <p:txBody>
          <a:bodyPr anchor="ctr" anchorCtr="0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Christopher Moore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Doctoral Student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Department of Epidemiology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2086799-16A7-4B81-BA05-D993B8C5EF53}"/>
              </a:ext>
            </a:extLst>
          </p:cNvPr>
          <p:cNvGrpSpPr/>
          <p:nvPr/>
        </p:nvGrpSpPr>
        <p:grpSpPr>
          <a:xfrm>
            <a:off x="0" y="1341120"/>
            <a:ext cx="9144000" cy="1212020"/>
            <a:chOff x="0" y="1830772"/>
            <a:chExt cx="9144000" cy="121202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5A787D-2724-4B92-9A32-76C65860B5E7}"/>
                </a:ext>
              </a:extLst>
            </p:cNvPr>
            <p:cNvSpPr/>
            <p:nvPr/>
          </p:nvSpPr>
          <p:spPr>
            <a:xfrm>
              <a:off x="0" y="1874520"/>
              <a:ext cx="9144000" cy="1121981"/>
            </a:xfrm>
            <a:prstGeom prst="rect">
              <a:avLst/>
            </a:prstGeom>
            <a:solidFill>
              <a:srgbClr val="4B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04536C1-06A2-413E-80EC-16E42270C16B}"/>
                </a:ext>
              </a:extLst>
            </p:cNvPr>
            <p:cNvSpPr/>
            <p:nvPr/>
          </p:nvSpPr>
          <p:spPr>
            <a:xfrm>
              <a:off x="0" y="1830772"/>
              <a:ext cx="9144000" cy="46292"/>
            </a:xfrm>
            <a:prstGeom prst="rect">
              <a:avLst/>
            </a:prstGeom>
            <a:solidFill>
              <a:srgbClr val="1329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CB4C8A-A273-4F62-BAA7-41D7A5D6F8B2}"/>
                </a:ext>
              </a:extLst>
            </p:cNvPr>
            <p:cNvSpPr/>
            <p:nvPr/>
          </p:nvSpPr>
          <p:spPr>
            <a:xfrm>
              <a:off x="0" y="2996500"/>
              <a:ext cx="9144000" cy="46292"/>
            </a:xfrm>
            <a:prstGeom prst="rect">
              <a:avLst/>
            </a:prstGeom>
            <a:solidFill>
              <a:srgbClr val="1329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415C0C6-E5ED-4F9A-A711-2B463B5CF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31454"/>
            <a:ext cx="9144000" cy="831352"/>
          </a:xfrm>
        </p:spPr>
        <p:txBody>
          <a:bodyPr anchor="ctr" anchorCtr="0">
            <a:noAutofit/>
          </a:bodyPr>
          <a:lstStyle/>
          <a:p>
            <a:r>
              <a:rPr lang="en-US" sz="2900" dirty="0"/>
              <a:t>Interrelationships Between Open-Source, Proprietary, </a:t>
            </a:r>
            <a:br>
              <a:rPr lang="en-US" sz="2900" dirty="0"/>
            </a:br>
            <a:r>
              <a:rPr lang="en-US" sz="2900" dirty="0"/>
              <a:t>&amp; Machine Learning-Derived Accelerometry Metrics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E96886-E7EC-43B1-ABA3-B3A2136DD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254" y="4224304"/>
            <a:ext cx="4239493" cy="545078"/>
          </a:xfrm>
          <a:prstGeom prst="rect">
            <a:avLst/>
          </a:prstGeom>
        </p:spPr>
      </p:pic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B34AD4CA-C7A3-4524-9315-613BC5315578}"/>
              </a:ext>
            </a:extLst>
          </p:cNvPr>
          <p:cNvSpPr/>
          <p:nvPr/>
        </p:nvSpPr>
        <p:spPr>
          <a:xfrm rot="20054840">
            <a:off x="-367194" y="1504782"/>
            <a:ext cx="9567867" cy="846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1FFFAE4-8D22-4300-8621-AFC1B78F8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35" r="-1848" b="-1534"/>
          <a:stretch/>
        </p:blipFill>
        <p:spPr bwMode="auto">
          <a:xfrm>
            <a:off x="5232575" y="0"/>
            <a:ext cx="3911425" cy="48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B08691-0CE3-15C8-3605-216584F1CD87}"/>
              </a:ext>
            </a:extLst>
          </p:cNvPr>
          <p:cNvSpPr txBox="1"/>
          <p:nvPr/>
        </p:nvSpPr>
        <p:spPr>
          <a:xfrm>
            <a:off x="187892" y="308780"/>
            <a:ext cx="6087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Slides available on </a:t>
            </a:r>
            <a:r>
              <a:rPr lang="en-US" sz="2000" b="1" dirty="0" err="1"/>
              <a:t>Whova</a:t>
            </a:r>
            <a:r>
              <a:rPr lang="en-US" sz="2000" b="1" dirty="0"/>
              <a:t> and GitHub:</a:t>
            </a:r>
          </a:p>
          <a:p>
            <a:r>
              <a:rPr lang="en-US" sz="2000" dirty="0">
                <a:hlinkClick r:id="rId5"/>
              </a:rPr>
              <a:t>https://github.com/chriscmoore/Slides_ICAMPAM-2022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81930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EA1873-AF04-4A61-9D6F-32B6803CDD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Measures: Exposure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F060ADD-4057-4F6A-A625-7A8C7DB98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0034" y="666749"/>
            <a:ext cx="7749541" cy="3478531"/>
          </a:xfrm>
        </p:spPr>
        <p:txBody>
          <a:bodyPr/>
          <a:lstStyle/>
          <a:p>
            <a:pPr>
              <a:spcAft>
                <a:spcPts val="200"/>
              </a:spcAft>
            </a:pPr>
            <a:r>
              <a:rPr lang="en-US" dirty="0"/>
              <a:t>ActiGraph GT3X+ accelerometer</a:t>
            </a:r>
            <a:r>
              <a:rPr lang="en-US" baseline="30000" dirty="0"/>
              <a:t>1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sz="2200" dirty="0"/>
              <a:t>Hip-worn for 7 days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sz="2200" dirty="0"/>
              <a:t>Removed only for sleep and water-based activities</a:t>
            </a:r>
          </a:p>
          <a:p>
            <a:pPr lvl="1">
              <a:spcBef>
                <a:spcPts val="200"/>
              </a:spcBef>
              <a:spcAft>
                <a:spcPts val="1200"/>
              </a:spcAft>
            </a:pPr>
            <a:r>
              <a:rPr lang="en-US" sz="2200" dirty="0"/>
              <a:t>Sampled at 30 Hz</a:t>
            </a:r>
            <a:endParaRPr lang="en-US" sz="2200" dirty="0">
              <a:sym typeface="Wingdings" panose="05000000000000000000" pitchFamily="2" charset="2"/>
            </a:endParaRPr>
          </a:p>
          <a:p>
            <a:pPr>
              <a:spcAft>
                <a:spcPts val="200"/>
              </a:spcAft>
            </a:pPr>
            <a:r>
              <a:rPr lang="en-US" dirty="0">
                <a:sym typeface="Wingdings" panose="05000000000000000000" pitchFamily="2" charset="2"/>
              </a:rPr>
              <a:t>Adherent days: ≥10 wear hours</a:t>
            </a:r>
          </a:p>
          <a:p>
            <a:pPr lvl="1">
              <a:spcBef>
                <a:spcPts val="200"/>
              </a:spcBef>
            </a:pPr>
            <a:r>
              <a:rPr lang="en-US" sz="2200" dirty="0">
                <a:sym typeface="Wingdings" panose="05000000000000000000" pitchFamily="2" charset="2"/>
              </a:rPr>
              <a:t>Nonwear identified with wear logs and Choi algorithm</a:t>
            </a:r>
            <a:r>
              <a:rPr lang="en-US" sz="2200" baseline="30000" dirty="0">
                <a:sym typeface="Wingdings" panose="05000000000000000000" pitchFamily="2" charset="2"/>
              </a:rPr>
              <a:t>2</a:t>
            </a:r>
          </a:p>
          <a:p>
            <a:pPr lvl="1">
              <a:spcBef>
                <a:spcPts val="200"/>
              </a:spcBef>
            </a:pPr>
            <a:endParaRPr lang="en-US" sz="2200" baseline="30000" dirty="0">
              <a:sym typeface="Wingdings" panose="05000000000000000000" pitchFamily="2" charset="2"/>
            </a:endParaRPr>
          </a:p>
          <a:p>
            <a:pPr marL="342900" lvl="1" indent="0">
              <a:spcBef>
                <a:spcPts val="200"/>
              </a:spcBef>
              <a:buNone/>
            </a:pPr>
            <a:endParaRPr lang="en-US" sz="2200" baseline="30000" dirty="0">
              <a:sym typeface="Wingdings" panose="05000000000000000000" pitchFamily="2" charset="2"/>
            </a:endParaRPr>
          </a:p>
        </p:txBody>
      </p:sp>
      <p:pic>
        <p:nvPicPr>
          <p:cNvPr id="16" name="Picture 2" descr="GT3X+ | ActiGraph">
            <a:extLst>
              <a:ext uri="{FF2B5EF4-FFF2-40B4-BE49-F238E27FC236}">
                <a16:creationId xmlns:a16="http://schemas.microsoft.com/office/drawing/2014/main" id="{BF84832E-B5E8-4874-893D-6D9F7D405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609599"/>
            <a:ext cx="1232535" cy="135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9D1F35-A962-42DC-AF22-DE0DCED50152}"/>
              </a:ext>
            </a:extLst>
          </p:cNvPr>
          <p:cNvSpPr txBox="1"/>
          <p:nvPr/>
        </p:nvSpPr>
        <p:spPr>
          <a:xfrm>
            <a:off x="6035040" y="4259871"/>
            <a:ext cx="3108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1) Lee et al. </a:t>
            </a:r>
            <a:r>
              <a:rPr lang="en-US" sz="1200" i="1" dirty="0"/>
              <a:t>Circulation</a:t>
            </a:r>
            <a:r>
              <a:rPr lang="en-US" sz="1200" dirty="0"/>
              <a:t> 2018</a:t>
            </a:r>
          </a:p>
          <a:p>
            <a:pPr algn="r"/>
            <a:r>
              <a:rPr lang="en-US" sz="1200" dirty="0"/>
              <a:t>2) Choi et al. </a:t>
            </a:r>
            <a:r>
              <a:rPr lang="en-US" sz="1200" i="1" dirty="0"/>
              <a:t>Med Sci Sports </a:t>
            </a:r>
            <a:r>
              <a:rPr lang="en-US" sz="1200" i="1" dirty="0" err="1"/>
              <a:t>Exerc</a:t>
            </a:r>
            <a:r>
              <a:rPr lang="en-US" sz="1200" dirty="0"/>
              <a:t> 2011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A5E168-1D0E-4B42-9BA5-67888E83E710}"/>
              </a:ext>
            </a:extLst>
          </p:cNvPr>
          <p:cNvSpPr txBox="1">
            <a:spLocks/>
          </p:cNvSpPr>
          <p:nvPr/>
        </p:nvSpPr>
        <p:spPr>
          <a:xfrm>
            <a:off x="280034" y="3324225"/>
            <a:ext cx="7959091" cy="73342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dirty="0">
                <a:sym typeface="Wingdings" panose="05000000000000000000" pitchFamily="2" charset="2"/>
              </a:rPr>
              <a:t>Used to derive accelerometry metrics at the 5-sec-, minute-, and day-level</a:t>
            </a:r>
            <a:endParaRPr lang="en-US" sz="220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03F5C-72CB-303D-9289-FB249A9C8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291765-81EA-7F48-BB46-3341FFC32D6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3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98C185-584D-A2AB-4D60-B2642512C3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5-Sec-Level Metrics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E4A263-140A-B0A4-F97D-22BF26B5E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91582"/>
              </p:ext>
            </p:extLst>
          </p:nvPr>
        </p:nvGraphicFramePr>
        <p:xfrm>
          <a:off x="548640" y="1457629"/>
          <a:ext cx="8046720" cy="35859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835536478"/>
                    </a:ext>
                  </a:extLst>
                </a:gridCol>
                <a:gridCol w="4297680">
                  <a:extLst>
                    <a:ext uri="{9D8B030D-6E8A-4147-A177-3AD203B41FA5}">
                      <a16:colId xmlns:a16="http://schemas.microsoft.com/office/drawing/2014/main" val="2804050510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702905318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579464571"/>
                    </a:ext>
                  </a:extLst>
                </a:gridCol>
              </a:tblGrid>
              <a:tr h="1474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Metric</a:t>
                      </a:r>
                    </a:p>
                  </a:txBody>
                  <a:tcPr marL="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457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nl-NL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 Package</a:t>
                      </a:r>
                    </a:p>
                  </a:txBody>
                  <a:tcPr marL="457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nl-NL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Reference</a:t>
                      </a:r>
                    </a:p>
                  </a:txBody>
                  <a:tcPr marL="45720" marR="7620" marT="762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4796495"/>
                  </a:ext>
                </a:extLst>
              </a:tr>
              <a:tr h="1474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ENMO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T="27432" marB="9144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Square root of the sum of squared axis-specific accelerations, minus 1g (gravity)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7620" marT="27432" marB="9144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nl-N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`GGIR`*</a:t>
                      </a:r>
                    </a:p>
                  </a:txBody>
                  <a:tcPr marL="45720" marR="7620" marT="27432" marB="9144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Van Hees et al., </a:t>
                      </a:r>
                      <a:r>
                        <a:rPr lang="nl-NL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PLoS One</a:t>
                      </a:r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2013</a:t>
                      </a:r>
                    </a:p>
                  </a:txBody>
                  <a:tcPr marL="45720" marR="7620" marT="27432" marB="9144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404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MAD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T="27432" marB="9144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absolute distance between observed and the mean acceleration for a given epoch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7620" marT="27432" marB="9144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nl-N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`GGIR`*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7620" marT="27432" marB="9144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Vaha-Ypya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al., </a:t>
                      </a: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Clin </a:t>
                      </a:r>
                      <a:r>
                        <a:rPr lang="en-US" sz="14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Physiol</a:t>
                      </a: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</a:t>
                      </a: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 </a:t>
                      </a:r>
                    </a:p>
                  </a:txBody>
                  <a:tcPr marL="45720" marR="7620" marT="27432" marB="9144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48838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AAI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T="27432" marB="9144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Sum of the axis-specific variances normalized using the systematic noise variance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7620" marT="27432" marB="9144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`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ActivityIndex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`</a:t>
                      </a:r>
                    </a:p>
                  </a:txBody>
                  <a:tcPr marL="45720" marR="7620" marT="27432" marB="9144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Bai et al., </a:t>
                      </a:r>
                      <a:r>
                        <a:rPr lang="en-US" sz="14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PLoS</a:t>
                      </a: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One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2016</a:t>
                      </a:r>
                    </a:p>
                  </a:txBody>
                  <a:tcPr marL="45720" marR="7620" marT="27432" marB="9144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41256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MIMS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T="27432" marB="9144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Additive aggregation of axis-specific acceleration AUCs after interpolation, extrapolation, and bandpass filtering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7620" marT="27432" marB="9144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`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MIMSunit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`</a:t>
                      </a:r>
                    </a:p>
                  </a:txBody>
                  <a:tcPr marL="45720" marR="7620" marT="27432" marB="9144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John et al., </a:t>
                      </a: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 </a:t>
                      </a:r>
                      <a:r>
                        <a:rPr lang="en-US" sz="14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</a:t>
                      </a: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Phys </a:t>
                      </a:r>
                      <a:r>
                        <a:rPr lang="en-US" sz="14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Behav</a:t>
                      </a:r>
                      <a:r>
                        <a:rPr lang="en-US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45720" marR="7620" marT="27432" marB="91440"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255310"/>
                  </a:ext>
                </a:extLst>
              </a:tr>
              <a:tr h="152400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* GGIR also used for auto-calibration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7620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7620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7620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7193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013793E-1DCA-C6A6-3822-864276FBD267}"/>
              </a:ext>
            </a:extLst>
          </p:cNvPr>
          <p:cNvSpPr txBox="1"/>
          <p:nvPr/>
        </p:nvSpPr>
        <p:spPr>
          <a:xfrm>
            <a:off x="574342" y="1056354"/>
            <a:ext cx="3967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ysClr val="windowText" lastClr="000000"/>
                </a:solidFill>
              </a:rPr>
              <a:t>Open-source single-unit summaries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1007C54-F027-252A-F2DF-2F933569B481}"/>
              </a:ext>
            </a:extLst>
          </p:cNvPr>
          <p:cNvSpPr txBox="1">
            <a:spLocks/>
          </p:cNvSpPr>
          <p:nvPr/>
        </p:nvSpPr>
        <p:spPr>
          <a:xfrm>
            <a:off x="280034" y="600076"/>
            <a:ext cx="7959091" cy="54554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500" dirty="0">
                <a:sym typeface="Wingdings" panose="05000000000000000000" pitchFamily="2" charset="2"/>
              </a:rPr>
              <a:t>Metrics derived at the 5-sec-level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589BFA8-225E-22EE-CA2C-4BDDE0908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291765-81EA-7F48-BB46-3341FFC32D6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0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F6A1C8-EB35-AA07-FABE-B4F38DA4D6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Minute-Level Metrics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F02965C-71FF-2C6E-28F6-3BCAAA18E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753466"/>
              </p:ext>
            </p:extLst>
          </p:nvPr>
        </p:nvGraphicFramePr>
        <p:xfrm>
          <a:off x="1211180" y="553320"/>
          <a:ext cx="2835040" cy="1572704"/>
        </p:xfrm>
        <a:graphic>
          <a:graphicData uri="http://schemas.openxmlformats.org/drawingml/2006/table">
            <a:tbl>
              <a:tblPr/>
              <a:tblGrid>
                <a:gridCol w="365760">
                  <a:extLst>
                    <a:ext uri="{9D8B030D-6E8A-4147-A177-3AD203B41FA5}">
                      <a16:colId xmlns:a16="http://schemas.microsoft.com/office/drawing/2014/main" val="1318228593"/>
                    </a:ext>
                  </a:extLst>
                </a:gridCol>
                <a:gridCol w="1463440">
                  <a:extLst>
                    <a:ext uri="{9D8B030D-6E8A-4147-A177-3AD203B41FA5}">
                      <a16:colId xmlns:a16="http://schemas.microsoft.com/office/drawing/2014/main" val="423008946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4091641933"/>
                    </a:ext>
                  </a:extLst>
                </a:gridCol>
              </a:tblGrid>
              <a:tr h="27432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Metric/method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5-sec-level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960484"/>
                  </a:ext>
                </a:extLst>
              </a:tr>
              <a:tr h="292608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Open-source units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8206584"/>
                  </a:ext>
                </a:extLst>
              </a:tr>
              <a:tr h="182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006388"/>
                  </a:ext>
                </a:extLst>
              </a:tr>
              <a:tr h="182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ENMO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645407"/>
                  </a:ext>
                </a:extLst>
              </a:tr>
              <a:tr h="182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AAI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889056"/>
                  </a:ext>
                </a:extLst>
              </a:tr>
              <a:tr h="182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MIMS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48599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FECE91-E7D8-CAA0-FF65-52FEDA135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195677"/>
              </p:ext>
            </p:extLst>
          </p:nvPr>
        </p:nvGraphicFramePr>
        <p:xfrm>
          <a:off x="1211180" y="553320"/>
          <a:ext cx="4115200" cy="2116756"/>
        </p:xfrm>
        <a:graphic>
          <a:graphicData uri="http://schemas.openxmlformats.org/drawingml/2006/table">
            <a:tbl>
              <a:tblPr/>
              <a:tblGrid>
                <a:gridCol w="365760">
                  <a:extLst>
                    <a:ext uri="{9D8B030D-6E8A-4147-A177-3AD203B41FA5}">
                      <a16:colId xmlns:a16="http://schemas.microsoft.com/office/drawing/2014/main" val="1318228593"/>
                    </a:ext>
                  </a:extLst>
                </a:gridCol>
                <a:gridCol w="1463440">
                  <a:extLst>
                    <a:ext uri="{9D8B030D-6E8A-4147-A177-3AD203B41FA5}">
                      <a16:colId xmlns:a16="http://schemas.microsoft.com/office/drawing/2014/main" val="423008946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4091641933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084808723"/>
                    </a:ext>
                  </a:extLst>
                </a:gridCol>
              </a:tblGrid>
              <a:tr h="27432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Metric/method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5-sec-level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Minute-level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960484"/>
                  </a:ext>
                </a:extLst>
              </a:tr>
              <a:tr h="292608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Open-source units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206584"/>
                  </a:ext>
                </a:extLst>
              </a:tr>
              <a:tr h="182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006388"/>
                  </a:ext>
                </a:extLst>
              </a:tr>
              <a:tr h="182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ENMO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645407"/>
                  </a:ext>
                </a:extLst>
              </a:tr>
              <a:tr h="182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AAI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9056"/>
                  </a:ext>
                </a:extLst>
              </a:tr>
              <a:tr h="182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MIMS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485994"/>
                  </a:ext>
                </a:extLst>
              </a:tr>
              <a:tr h="292608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VM activity counts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577249"/>
                  </a:ext>
                </a:extLst>
              </a:tr>
              <a:tr h="182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Counts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549286"/>
                  </a:ext>
                </a:extLst>
              </a:tr>
            </a:tbl>
          </a:graphicData>
        </a:graphic>
      </p:graphicFrame>
      <p:grpSp>
        <p:nvGrpSpPr>
          <p:cNvPr id="40" name="Group 39">
            <a:extLst>
              <a:ext uri="{FF2B5EF4-FFF2-40B4-BE49-F238E27FC236}">
                <a16:creationId xmlns:a16="http://schemas.microsoft.com/office/drawing/2014/main" id="{054FF83C-3469-1FF0-E2BA-743FCB9ACC27}"/>
              </a:ext>
            </a:extLst>
          </p:cNvPr>
          <p:cNvGrpSpPr/>
          <p:nvPr/>
        </p:nvGrpSpPr>
        <p:grpSpPr>
          <a:xfrm>
            <a:off x="1470090" y="2553254"/>
            <a:ext cx="4647147" cy="544858"/>
            <a:chOff x="1470090" y="2553254"/>
            <a:chExt cx="4647147" cy="5448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8D6D42-1E59-F5BA-C3B1-254FAA3EC846}"/>
                </a:ext>
              </a:extLst>
            </p:cNvPr>
            <p:cNvSpPr txBox="1"/>
            <p:nvPr/>
          </p:nvSpPr>
          <p:spPr>
            <a:xfrm>
              <a:off x="1686716" y="2728780"/>
              <a:ext cx="4430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Activity counts exported in 1-minute epochs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7AC8C448-C719-9B5F-E68D-5B5DDD62B89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437006" y="2595862"/>
              <a:ext cx="365344" cy="280128"/>
            </a:xfrm>
            <a:prstGeom prst="bentConnector3">
              <a:avLst>
                <a:gd name="adj1" fmla="val 99536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37F101-C721-38E6-13F8-9F655BB6C9C3}"/>
                </a:ext>
              </a:extLst>
            </p:cNvPr>
            <p:cNvCxnSpPr>
              <a:cxnSpLocks/>
            </p:cNvCxnSpPr>
            <p:nvPr/>
          </p:nvCxnSpPr>
          <p:spPr>
            <a:xfrm>
              <a:off x="1470090" y="2554783"/>
              <a:ext cx="9144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02D8E9-D053-131D-D980-0D45CAAAD574}"/>
              </a:ext>
            </a:extLst>
          </p:cNvPr>
          <p:cNvGrpSpPr/>
          <p:nvPr/>
        </p:nvGrpSpPr>
        <p:grpSpPr>
          <a:xfrm>
            <a:off x="4926330" y="1153683"/>
            <a:ext cx="3287795" cy="948584"/>
            <a:chOff x="4926330" y="1153683"/>
            <a:chExt cx="3287795" cy="9485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4566C6-29CF-8503-12AD-4D06DBB776A3}"/>
                </a:ext>
              </a:extLst>
            </p:cNvPr>
            <p:cNvSpPr txBox="1"/>
            <p:nvPr/>
          </p:nvSpPr>
          <p:spPr>
            <a:xfrm>
              <a:off x="5571858" y="1274032"/>
              <a:ext cx="26422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5-sec epochs averaged over 1 minute</a:t>
              </a:r>
            </a:p>
          </p:txBody>
        </p:sp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BE55FE30-A500-ABF0-8BB1-5E31333E0D80}"/>
                </a:ext>
              </a:extLst>
            </p:cNvPr>
            <p:cNvSpPr/>
            <p:nvPr/>
          </p:nvSpPr>
          <p:spPr>
            <a:xfrm>
              <a:off x="4926330" y="1153683"/>
              <a:ext cx="245478" cy="948584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AD4A114-C065-12D2-098C-D06389C9A9D0}"/>
                </a:ext>
              </a:extLst>
            </p:cNvPr>
            <p:cNvCxnSpPr>
              <a:cxnSpLocks/>
              <a:stCxn id="3" idx="1"/>
              <a:endCxn id="5" idx="1"/>
            </p:cNvCxnSpPr>
            <p:nvPr/>
          </p:nvCxnSpPr>
          <p:spPr>
            <a:xfrm>
              <a:off x="5171808" y="1627975"/>
              <a:ext cx="4000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858C880-0928-BAA7-A73E-EE4DCD569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291765-81EA-7F48-BB46-3341FFC32D6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25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F6A1C8-EB35-AA07-FABE-B4F38DA4D6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Day-Level Metrics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B0A0E49-3D46-F9CC-3E14-4A48562D7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934237"/>
              </p:ext>
            </p:extLst>
          </p:nvPr>
        </p:nvGraphicFramePr>
        <p:xfrm>
          <a:off x="1211180" y="553320"/>
          <a:ext cx="4115200" cy="2116756"/>
        </p:xfrm>
        <a:graphic>
          <a:graphicData uri="http://schemas.openxmlformats.org/drawingml/2006/table">
            <a:tbl>
              <a:tblPr/>
              <a:tblGrid>
                <a:gridCol w="365760">
                  <a:extLst>
                    <a:ext uri="{9D8B030D-6E8A-4147-A177-3AD203B41FA5}">
                      <a16:colId xmlns:a16="http://schemas.microsoft.com/office/drawing/2014/main" val="1318228593"/>
                    </a:ext>
                  </a:extLst>
                </a:gridCol>
                <a:gridCol w="1463440">
                  <a:extLst>
                    <a:ext uri="{9D8B030D-6E8A-4147-A177-3AD203B41FA5}">
                      <a16:colId xmlns:a16="http://schemas.microsoft.com/office/drawing/2014/main" val="423008946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4091641933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084808723"/>
                    </a:ext>
                  </a:extLst>
                </a:gridCol>
              </a:tblGrid>
              <a:tr h="27432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Metric/method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5-sec-level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Minute-level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960484"/>
                  </a:ext>
                </a:extLst>
              </a:tr>
              <a:tr h="292608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Open-source units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206584"/>
                  </a:ext>
                </a:extLst>
              </a:tr>
              <a:tr h="182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006388"/>
                  </a:ext>
                </a:extLst>
              </a:tr>
              <a:tr h="182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ENMO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645407"/>
                  </a:ext>
                </a:extLst>
              </a:tr>
              <a:tr h="182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AAI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9056"/>
                  </a:ext>
                </a:extLst>
              </a:tr>
              <a:tr h="182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MIMS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485994"/>
                  </a:ext>
                </a:extLst>
              </a:tr>
              <a:tr h="292608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VM activity counts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577249"/>
                  </a:ext>
                </a:extLst>
              </a:tr>
              <a:tr h="182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Counts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5492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2E1C84-EFCA-C6AA-D116-BCEDE06EE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985817"/>
              </p:ext>
            </p:extLst>
          </p:nvPr>
        </p:nvGraphicFramePr>
        <p:xfrm>
          <a:off x="1211180" y="553320"/>
          <a:ext cx="5029600" cy="4420916"/>
        </p:xfrm>
        <a:graphic>
          <a:graphicData uri="http://schemas.openxmlformats.org/drawingml/2006/table">
            <a:tbl>
              <a:tblPr/>
              <a:tblGrid>
                <a:gridCol w="365760">
                  <a:extLst>
                    <a:ext uri="{9D8B030D-6E8A-4147-A177-3AD203B41FA5}">
                      <a16:colId xmlns:a16="http://schemas.microsoft.com/office/drawing/2014/main" val="1318228593"/>
                    </a:ext>
                  </a:extLst>
                </a:gridCol>
                <a:gridCol w="1463440">
                  <a:extLst>
                    <a:ext uri="{9D8B030D-6E8A-4147-A177-3AD203B41FA5}">
                      <a16:colId xmlns:a16="http://schemas.microsoft.com/office/drawing/2014/main" val="423008946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4091641933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08480872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21657669"/>
                    </a:ext>
                  </a:extLst>
                </a:gridCol>
              </a:tblGrid>
              <a:tr h="27432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Metric/method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5-sec-level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Minute-level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Day-level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960484"/>
                  </a:ext>
                </a:extLst>
              </a:tr>
              <a:tr h="292608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Open-source units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206584"/>
                  </a:ext>
                </a:extLst>
              </a:tr>
              <a:tr h="182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006388"/>
                  </a:ext>
                </a:extLst>
              </a:tr>
              <a:tr h="182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ENMO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645407"/>
                  </a:ext>
                </a:extLst>
              </a:tr>
              <a:tr h="182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AAI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89056"/>
                  </a:ext>
                </a:extLst>
              </a:tr>
              <a:tr h="182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MIMS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485994"/>
                  </a:ext>
                </a:extLst>
              </a:tr>
              <a:tr h="292608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VM activity counts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577249"/>
                  </a:ext>
                </a:extLst>
              </a:tr>
              <a:tr h="182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Counts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549286"/>
                  </a:ext>
                </a:extLst>
              </a:tr>
              <a:tr h="182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Sedentary time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Wingdings" panose="05000000000000000000" pitchFamily="2" charset="2"/>
                      </a:endParaRP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415008"/>
                  </a:ext>
                </a:extLst>
              </a:tr>
              <a:tr h="182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 low PA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Wingdings" panose="05000000000000000000" pitchFamily="2" charset="2"/>
                      </a:endParaRP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929075"/>
                  </a:ext>
                </a:extLst>
              </a:tr>
              <a:tr h="182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 high PA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Wingdings" panose="05000000000000000000" pitchFamily="2" charset="2"/>
                      </a:endParaRP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991852"/>
                  </a:ext>
                </a:extLst>
              </a:tr>
              <a:tr h="182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MVPA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Wingdings" panose="05000000000000000000" pitchFamily="2" charset="2"/>
                      </a:endParaRP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037319"/>
                  </a:ext>
                </a:extLst>
              </a:tr>
              <a:tr h="292608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TLBC algorithm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315616"/>
                  </a:ext>
                </a:extLst>
              </a:tr>
              <a:tr h="182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Sitting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40542"/>
                  </a:ext>
                </a:extLst>
              </a:tr>
              <a:tr h="182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Riding in vehicle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805697"/>
                  </a:ext>
                </a:extLst>
              </a:tr>
              <a:tr h="182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Standing still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949944"/>
                  </a:ext>
                </a:extLst>
              </a:tr>
              <a:tr h="182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Standing/moving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Wingdings" panose="05000000000000000000" pitchFamily="2" charset="2"/>
                        </a:rPr>
                        <a:t>ü</a:t>
                      </a:r>
                    </a:p>
                  </a:txBody>
                  <a:tcPr marL="7604" marR="7604" marT="7604" marB="0" anchor="b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426957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E4759667-51E1-7C24-9DC7-65D06D2833DF}"/>
              </a:ext>
            </a:extLst>
          </p:cNvPr>
          <p:cNvGrpSpPr/>
          <p:nvPr/>
        </p:nvGrpSpPr>
        <p:grpSpPr>
          <a:xfrm>
            <a:off x="5915025" y="1144158"/>
            <a:ext cx="2863215" cy="948584"/>
            <a:chOff x="5915025" y="1144158"/>
            <a:chExt cx="2863215" cy="94858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5BD1B2-B838-3862-D351-4FC5E4FE9A77}"/>
                </a:ext>
              </a:extLst>
            </p:cNvPr>
            <p:cNvSpPr txBox="1"/>
            <p:nvPr/>
          </p:nvSpPr>
          <p:spPr>
            <a:xfrm>
              <a:off x="6495783" y="1264507"/>
              <a:ext cx="22824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5-sec epochs averaged over 1 day</a:t>
              </a:r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6786F3ED-7EB5-B1A1-3FD4-C455A9394A05}"/>
                </a:ext>
              </a:extLst>
            </p:cNvPr>
            <p:cNvSpPr/>
            <p:nvPr/>
          </p:nvSpPr>
          <p:spPr>
            <a:xfrm>
              <a:off x="5915025" y="1144158"/>
              <a:ext cx="245478" cy="948584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7B57B90-A1A3-8C2B-C59D-B2109E20BAF4}"/>
                </a:ext>
              </a:extLst>
            </p:cNvPr>
            <p:cNvCxnSpPr>
              <a:cxnSpLocks/>
              <a:stCxn id="12" idx="1"/>
              <a:endCxn id="11" idx="1"/>
            </p:cNvCxnSpPr>
            <p:nvPr/>
          </p:nvCxnSpPr>
          <p:spPr>
            <a:xfrm>
              <a:off x="6160503" y="1618450"/>
              <a:ext cx="33528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1CFC8B-1906-E9AC-AC55-780F52BFD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291765-81EA-7F48-BB46-3341FFC32D6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E1F1A0-15E2-49EC-2CEF-2EDC2C52741E}"/>
              </a:ext>
            </a:extLst>
          </p:cNvPr>
          <p:cNvSpPr txBox="1"/>
          <p:nvPr/>
        </p:nvSpPr>
        <p:spPr>
          <a:xfrm>
            <a:off x="1172509" y="2126302"/>
            <a:ext cx="2324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VM activity counts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20A266-400D-FBB3-18D3-84560EE93A8C}"/>
              </a:ext>
            </a:extLst>
          </p:cNvPr>
          <p:cNvSpPr txBox="1"/>
          <p:nvPr/>
        </p:nvSpPr>
        <p:spPr>
          <a:xfrm>
            <a:off x="1126789" y="3677467"/>
            <a:ext cx="2324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"/>
            <a:r>
              <a:rPr lang="en-US" sz="1600" b="0" i="1" u="none" strike="noStrike" dirty="0">
                <a:solidFill>
                  <a:srgbClr val="000000"/>
                </a:solidFill>
                <a:effectLst/>
              </a:rPr>
              <a:t> TLBC algorithm</a:t>
            </a:r>
          </a:p>
        </p:txBody>
      </p:sp>
    </p:spTree>
    <p:extLst>
      <p:ext uri="{BB962C8B-B14F-4D97-AF65-F5344CB8AC3E}">
        <p14:creationId xmlns:p14="http://schemas.microsoft.com/office/powerpoint/2010/main" val="40132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A93755-FE1F-C620-EF50-2BF1BA00B7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Day-Level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D4013-184F-DC0C-E5D6-EBA327F557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3689" y="742949"/>
            <a:ext cx="6861492" cy="389572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VM activity counts</a:t>
            </a:r>
            <a:endParaRPr lang="en-US" b="1" baseline="30000" dirty="0">
              <a:solidFill>
                <a:schemeClr val="bg1"/>
              </a:solidFill>
            </a:endParaRPr>
          </a:p>
          <a:p>
            <a:pPr marL="285750"/>
            <a:r>
              <a:rPr lang="en-US" dirty="0"/>
              <a:t>Total counts/d</a:t>
            </a:r>
          </a:p>
          <a:p>
            <a:pPr marL="285750"/>
            <a:r>
              <a:rPr lang="en-US" dirty="0"/>
              <a:t>Min/d in activity intensities</a:t>
            </a:r>
            <a:r>
              <a:rPr lang="en-US" baseline="30000" dirty="0"/>
              <a:t>1</a:t>
            </a:r>
            <a:endParaRPr lang="en-US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TLBC algorithm</a:t>
            </a:r>
            <a:r>
              <a:rPr lang="en-US" b="1" dirty="0"/>
              <a:t> (</a:t>
            </a:r>
            <a:r>
              <a:rPr lang="en-US" sz="2200" b="1" dirty="0"/>
              <a:t>two-level behavioral classification</a:t>
            </a:r>
            <a:r>
              <a:rPr lang="en-US" b="1" dirty="0"/>
              <a:t>)</a:t>
            </a:r>
            <a:r>
              <a:rPr lang="en-US" b="1" baseline="30000" dirty="0"/>
              <a:t>2</a:t>
            </a:r>
          </a:p>
          <a:p>
            <a:pPr marL="515938" indent="-342900">
              <a:buFont typeface="+mj-lt"/>
              <a:buAutoNum type="arabicParenR"/>
            </a:pPr>
            <a:r>
              <a:rPr lang="en-US" sz="2200" dirty="0"/>
              <a:t>Initial classification via random forest algorithm </a:t>
            </a:r>
          </a:p>
          <a:p>
            <a:pPr marL="515938" indent="-342900">
              <a:buFont typeface="+mj-lt"/>
              <a:buAutoNum type="arabicParenR"/>
            </a:pPr>
            <a:r>
              <a:rPr lang="en-US" sz="2200" dirty="0"/>
              <a:t>Smoothing of transitions via hidden Markov model</a:t>
            </a:r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9BFD3F09-DF0F-0DC7-4ADD-F37E28810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350049"/>
              </p:ext>
            </p:extLst>
          </p:nvPr>
        </p:nvGraphicFramePr>
        <p:xfrm>
          <a:off x="4836160" y="613410"/>
          <a:ext cx="3389694" cy="1682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334">
                  <a:extLst>
                    <a:ext uri="{9D8B030D-6E8A-4147-A177-3AD203B41FA5}">
                      <a16:colId xmlns:a16="http://schemas.microsoft.com/office/drawing/2014/main" val="2472972099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3960199378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r>
                        <a:rPr lang="en-US" sz="1800" dirty="0"/>
                        <a:t>Metric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VM counts/15 sec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691558408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r>
                        <a:rPr lang="en-US" sz="1800" dirty="0"/>
                        <a:t>Sedentary time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0-18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64071624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r>
                        <a:rPr lang="en-US" sz="1800" dirty="0"/>
                        <a:t>Light low PA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19-225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91983750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r>
                        <a:rPr lang="en-US" sz="1800" dirty="0"/>
                        <a:t>Light high PA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226-518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165961040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r>
                        <a:rPr lang="en-US" sz="1800" dirty="0"/>
                        <a:t>MVPA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≥519</a:t>
                      </a: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7580157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30102C5-23C2-C2E8-C37E-67A0C497F239}"/>
              </a:ext>
            </a:extLst>
          </p:cNvPr>
          <p:cNvSpPr txBox="1"/>
          <p:nvPr/>
        </p:nvSpPr>
        <p:spPr>
          <a:xfrm>
            <a:off x="0" y="4620280"/>
            <a:ext cx="310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1) Evenson et al., </a:t>
            </a:r>
            <a:r>
              <a:rPr lang="en-US" sz="1400" i="1" dirty="0" err="1"/>
              <a:t>Prev</a:t>
            </a:r>
            <a:r>
              <a:rPr lang="en-US" sz="1400" i="1" dirty="0"/>
              <a:t> Med Rep </a:t>
            </a:r>
            <a:r>
              <a:rPr lang="en-US" sz="1400" dirty="0"/>
              <a:t>2015</a:t>
            </a:r>
          </a:p>
          <a:p>
            <a:r>
              <a:rPr lang="en-US" sz="1400" dirty="0"/>
              <a:t>2) Ellis et al. </a:t>
            </a:r>
            <a:r>
              <a:rPr lang="en-US" sz="1400" i="1" dirty="0"/>
              <a:t>Med Sci Sports </a:t>
            </a:r>
            <a:r>
              <a:rPr lang="en-US" sz="1400" i="1" dirty="0" err="1"/>
              <a:t>Exerc</a:t>
            </a:r>
            <a:r>
              <a:rPr lang="en-US" sz="1400" dirty="0"/>
              <a:t> 2016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E80D7-58B4-810A-0A69-1C05B8B7B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9656"/>
            <a:ext cx="2057400" cy="273844"/>
          </a:xfrm>
        </p:spPr>
        <p:txBody>
          <a:bodyPr/>
          <a:lstStyle/>
          <a:p>
            <a:fld id="{0D291765-81EA-7F48-BB46-3341FFC32D6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3D4441-46F0-8EF3-0465-98EEAE90819A}"/>
              </a:ext>
            </a:extLst>
          </p:cNvPr>
          <p:cNvSpPr txBox="1"/>
          <p:nvPr/>
        </p:nvSpPr>
        <p:spPr>
          <a:xfrm>
            <a:off x="293687" y="720089"/>
            <a:ext cx="266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VM activity counts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0AF04A-0E53-77DB-F2EA-27195B69D695}"/>
              </a:ext>
            </a:extLst>
          </p:cNvPr>
          <p:cNvSpPr txBox="1"/>
          <p:nvPr/>
        </p:nvSpPr>
        <p:spPr>
          <a:xfrm>
            <a:off x="294138" y="2962908"/>
            <a:ext cx="2324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"/>
            <a:r>
              <a:rPr lang="en-US" sz="2400" b="1" u="none" strike="noStrike" dirty="0">
                <a:effectLst/>
              </a:rPr>
              <a:t> TLBC algorithm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10870A7-B394-0707-C709-A998D5882425}"/>
              </a:ext>
            </a:extLst>
          </p:cNvPr>
          <p:cNvSpPr/>
          <p:nvPr/>
        </p:nvSpPr>
        <p:spPr>
          <a:xfrm>
            <a:off x="4286319" y="1713706"/>
            <a:ext cx="274320" cy="219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908D4BC-53D0-CFAB-E96D-DCE7FB310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856533"/>
              </p:ext>
            </p:extLst>
          </p:nvPr>
        </p:nvGraphicFramePr>
        <p:xfrm>
          <a:off x="6941169" y="2587455"/>
          <a:ext cx="1920240" cy="218541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2472972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TLBC behavior categories </a:t>
                      </a:r>
                    </a:p>
                  </a:txBody>
                  <a:tcPr marR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5584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800" dirty="0"/>
                        <a:t>Sitting</a:t>
                      </a:r>
                    </a:p>
                  </a:txBody>
                  <a:tcPr marR="0" marT="0" marB="0" anchor="ctr"/>
                </a:tc>
                <a:extLst>
                  <a:ext uri="{0D108BD9-81ED-4DB2-BD59-A6C34878D82A}">
                    <a16:rowId xmlns:a16="http://schemas.microsoft.com/office/drawing/2014/main" val="64071624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800" dirty="0"/>
                        <a:t>Standing still</a:t>
                      </a:r>
                    </a:p>
                  </a:txBody>
                  <a:tcPr marR="0" marT="0" marB="0" anchor="ctr"/>
                </a:tc>
                <a:extLst>
                  <a:ext uri="{0D108BD9-81ED-4DB2-BD59-A6C34878D82A}">
                    <a16:rowId xmlns:a16="http://schemas.microsoft.com/office/drawing/2014/main" val="391983750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800" dirty="0"/>
                        <a:t>Standing, moving</a:t>
                      </a:r>
                    </a:p>
                  </a:txBody>
                  <a:tcPr marR="0" marT="0" marB="0" anchor="ctr"/>
                </a:tc>
                <a:extLst>
                  <a:ext uri="{0D108BD9-81ED-4DB2-BD59-A6C34878D82A}">
                    <a16:rowId xmlns:a16="http://schemas.microsoft.com/office/drawing/2014/main" val="216596104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800" dirty="0"/>
                        <a:t>Walking/running</a:t>
                      </a:r>
                    </a:p>
                  </a:txBody>
                  <a:tcPr marR="0" marT="0" marB="0" anchor="ctr"/>
                </a:tc>
                <a:extLst>
                  <a:ext uri="{0D108BD9-81ED-4DB2-BD59-A6C34878D82A}">
                    <a16:rowId xmlns:a16="http://schemas.microsoft.com/office/drawing/2014/main" val="175801575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Riding in a vehicle</a:t>
                      </a:r>
                    </a:p>
                  </a:txBody>
                  <a:tcPr marR="0" marT="0" marB="0" anchor="ctr"/>
                </a:tc>
                <a:extLst>
                  <a:ext uri="{0D108BD9-81ED-4DB2-BD59-A6C34878D82A}">
                    <a16:rowId xmlns:a16="http://schemas.microsoft.com/office/drawing/2014/main" val="517793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073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EA1873-AF04-4A61-9D6F-32B6803CDD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Statistical Analyses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276BD6A-C679-49B8-B798-BE9E34DC6153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19100" y="662312"/>
                <a:ext cx="8401050" cy="3312922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300"/>
                  </a:spcAft>
                </a:pPr>
                <a:r>
                  <a:rPr lang="en-US" dirty="0"/>
                  <a:t>Spearman correlations between each combination of metrics 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200" dirty="0"/>
                  <a:t>Within each data level</a:t>
                </a:r>
              </a:p>
              <a:p>
                <a:pPr>
                  <a:spcBef>
                    <a:spcPts val="0"/>
                  </a:spcBef>
                  <a:spcAft>
                    <a:spcPts val="2400"/>
                  </a:spcAft>
                </a:pPr>
                <a:r>
                  <a:rPr lang="en-US" dirty="0"/>
                  <a:t>5-sec-, minute-, and day-level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→</a:t>
                </a:r>
                <a:r>
                  <a:rPr lang="en-US" dirty="0">
                    <a:ea typeface="Cambria" panose="02040503050406030204" pitchFamily="18" charset="0"/>
                  </a:rPr>
                  <a:t> multiple data points per person</a:t>
                </a:r>
                <a:endParaRPr lang="en-US" sz="2000" dirty="0"/>
              </a:p>
              <a:p>
                <a:pPr marL="288925" indent="-282575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Computed Spearman correlations</a:t>
                </a:r>
              </a:p>
              <a:p>
                <a:pPr marL="28575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 b="1" dirty="0"/>
                  <a:t>within each individual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lang="en-US" b="1" dirty="0"/>
              </a:p>
              <a:p>
                <a:pPr marL="288925" indent="-282575">
                  <a:spcBef>
                    <a:spcPts val="0"/>
                  </a:spcBef>
                  <a:buFont typeface="+mj-lt"/>
                  <a:buAutoNum type="arabicPeriod" startAt="2"/>
                </a:pPr>
                <a:r>
                  <a:rPr lang="en-US" dirty="0"/>
                  <a:t>Averaged person-specific correlations </a:t>
                </a:r>
              </a:p>
              <a:p>
                <a:pPr marL="285750" indent="0">
                  <a:spcBef>
                    <a:spcPts val="0"/>
                  </a:spcBef>
                  <a:buNone/>
                </a:pPr>
                <a:r>
                  <a:rPr lang="en-US" b="1" dirty="0"/>
                  <a:t>across the sample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276BD6A-C679-49B8-B798-BE9E34DC61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19100" y="662312"/>
                <a:ext cx="8401050" cy="3312922"/>
              </a:xfrm>
              <a:blipFill>
                <a:blip r:embed="rId3"/>
                <a:stretch>
                  <a:fillRect l="-1089" t="-2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 hidden="1">
            <a:extLst>
              <a:ext uri="{FF2B5EF4-FFF2-40B4-BE49-F238E27FC236}">
                <a16:creationId xmlns:a16="http://schemas.microsoft.com/office/drawing/2014/main" id="{1E606789-4321-400B-9B28-5938B1EF7D80}"/>
              </a:ext>
            </a:extLst>
          </p:cNvPr>
          <p:cNvGrpSpPr/>
          <p:nvPr/>
        </p:nvGrpSpPr>
        <p:grpSpPr>
          <a:xfrm>
            <a:off x="5401988" y="-63674"/>
            <a:ext cx="3525635" cy="1846611"/>
            <a:chOff x="5561215" y="2571750"/>
            <a:chExt cx="3525635" cy="184661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F17A4E5-3130-459A-9BC9-E629BA14367F}"/>
                </a:ext>
              </a:extLst>
            </p:cNvPr>
            <p:cNvSpPr txBox="1"/>
            <p:nvPr/>
          </p:nvSpPr>
          <p:spPr>
            <a:xfrm>
              <a:off x="5732380" y="2571750"/>
              <a:ext cx="3354470" cy="109260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marL="228600" indent="-228600">
                <a:spcAft>
                  <a:spcPts val="300"/>
                </a:spcAft>
                <a:buFont typeface="+mj-lt"/>
                <a:buAutoNum type="alphaLcParenR"/>
              </a:pPr>
              <a:r>
                <a:rPr lang="en-US" sz="2000" dirty="0"/>
                <a:t>No steps/d in bouts</a:t>
              </a:r>
            </a:p>
            <a:p>
              <a:pPr marL="228600" indent="-228600">
                <a:spcAft>
                  <a:spcPts val="300"/>
                </a:spcAft>
                <a:buFont typeface="+mj-lt"/>
                <a:buAutoNum type="alphaLcParenR"/>
              </a:pPr>
              <a:r>
                <a:rPr lang="en-US" sz="2000" dirty="0"/>
                <a:t>1-2000 steps/d in bouts</a:t>
              </a:r>
            </a:p>
            <a:p>
              <a:pPr marL="228600" indent="-228600">
                <a:buFont typeface="+mj-lt"/>
                <a:buAutoNum type="alphaLcParenR"/>
              </a:pPr>
              <a:r>
                <a:rPr lang="en-US" sz="2000" dirty="0"/>
                <a:t>&gt;2000 steps/d in bouts</a:t>
              </a:r>
            </a:p>
          </p:txBody>
        </p:sp>
        <p:sp>
          <p:nvSpPr>
            <p:cNvPr id="36" name="Right Brace 35">
              <a:extLst>
                <a:ext uri="{FF2B5EF4-FFF2-40B4-BE49-F238E27FC236}">
                  <a16:creationId xmlns:a16="http://schemas.microsoft.com/office/drawing/2014/main" id="{6628BE3C-F0AF-45B9-8EAD-16996C7D2672}"/>
                </a:ext>
              </a:extLst>
            </p:cNvPr>
            <p:cNvSpPr/>
            <p:nvPr/>
          </p:nvSpPr>
          <p:spPr>
            <a:xfrm>
              <a:off x="5561215" y="3988593"/>
              <a:ext cx="266732" cy="429768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EDCAD6C7-7365-4D2F-82BE-1FD1DD8560A9}"/>
                </a:ext>
              </a:extLst>
            </p:cNvPr>
            <p:cNvCxnSpPr>
              <a:cxnSpLocks/>
              <a:stCxn id="36" idx="1"/>
              <a:endCxn id="35" idx="2"/>
            </p:cNvCxnSpPr>
            <p:nvPr/>
          </p:nvCxnSpPr>
          <p:spPr>
            <a:xfrm rot="10800000" flipH="1">
              <a:off x="5827947" y="3664357"/>
              <a:ext cx="1581668" cy="539120"/>
            </a:xfrm>
            <a:prstGeom prst="bentConnector4">
              <a:avLst>
                <a:gd name="adj1" fmla="val 99666"/>
                <a:gd name="adj2" fmla="val 436"/>
              </a:avLst>
            </a:prstGeom>
            <a:ln w="19050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 hidden="1">
            <a:extLst>
              <a:ext uri="{FF2B5EF4-FFF2-40B4-BE49-F238E27FC236}">
                <a16:creationId xmlns:a16="http://schemas.microsoft.com/office/drawing/2014/main" id="{C8320AD9-2457-4B5C-911D-FF8BB156212E}"/>
              </a:ext>
            </a:extLst>
          </p:cNvPr>
          <p:cNvSpPr txBox="1"/>
          <p:nvPr/>
        </p:nvSpPr>
        <p:spPr>
          <a:xfrm>
            <a:off x="380603" y="4270774"/>
            <a:ext cx="8381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version 3.6.3 (R Foundation for Statistical Computing, Vienna, Austria) 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8AD66-2D8F-97AF-CDF7-DF5C4AB70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291765-81EA-7F48-BB46-3341FFC32D6B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F7C552-63EF-3B94-3F4C-98032E4448DF}"/>
              </a:ext>
            </a:extLst>
          </p:cNvPr>
          <p:cNvGrpSpPr/>
          <p:nvPr/>
        </p:nvGrpSpPr>
        <p:grpSpPr>
          <a:xfrm>
            <a:off x="5727951" y="1888881"/>
            <a:ext cx="2984980" cy="2729588"/>
            <a:chOff x="5645680" y="1937316"/>
            <a:chExt cx="2984980" cy="27295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8FA21CD-746C-1BCB-DD72-D7274EDA8303}"/>
                    </a:ext>
                  </a:extLst>
                </p:cNvPr>
                <p:cNvSpPr txBox="1"/>
                <p:nvPr/>
              </p:nvSpPr>
              <p:spPr>
                <a:xfrm>
                  <a:off x="6211849" y="1937316"/>
                  <a:ext cx="241881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US" i="1" dirty="0">
                      <a:solidFill>
                        <a:srgbClr val="0070C0"/>
                      </a:solidFill>
                    </a:rPr>
                    <a:t>Example distribution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i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8FA21CD-746C-1BCB-DD72-D7274EDA8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1849" y="1937316"/>
                  <a:ext cx="241881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545" t="-28889" r="-13384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7A8E440-EE6D-9229-D6F3-F31E9B698077}"/>
                </a:ext>
              </a:extLst>
            </p:cNvPr>
            <p:cNvGrpSpPr/>
            <p:nvPr/>
          </p:nvGrpSpPr>
          <p:grpSpPr>
            <a:xfrm>
              <a:off x="5645680" y="2224299"/>
              <a:ext cx="2984979" cy="2442605"/>
              <a:chOff x="5645680" y="2224299"/>
              <a:chExt cx="2984979" cy="2442605"/>
            </a:xfrm>
          </p:grpSpPr>
          <p:pic>
            <p:nvPicPr>
              <p:cNvPr id="10" name="Picture 9" descr="Diagram&#10;&#10;Description automatically generated">
                <a:extLst>
                  <a:ext uri="{FF2B5EF4-FFF2-40B4-BE49-F238E27FC236}">
                    <a16:creationId xmlns:a16="http://schemas.microsoft.com/office/drawing/2014/main" id="{9ECE3F27-7F17-F99E-0527-0928B151B3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7296" t="1" r="1" b="-8229"/>
              <a:stretch/>
            </p:blipFill>
            <p:spPr>
              <a:xfrm>
                <a:off x="5668720" y="2224299"/>
                <a:ext cx="2961939" cy="244260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63EAF9D-E7CE-99A1-0916-B73B0CE9DC8D}"/>
                      </a:ext>
                    </a:extLst>
                  </p:cNvPr>
                  <p:cNvSpPr txBox="1"/>
                  <p:nvPr/>
                </p:nvSpPr>
                <p:spPr>
                  <a:xfrm>
                    <a:off x="6737128" y="4410956"/>
                    <a:ext cx="1133994" cy="25526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acc>
                      </m:oMath>
                    </a14:m>
                    <a:r>
                      <a:rPr lang="en-US" sz="1600" b="1" dirty="0"/>
                      <a:t> value</a:t>
                    </a: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63EAF9D-E7CE-99A1-0916-B73B0CE9DC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37128" y="4410956"/>
                    <a:ext cx="1133994" cy="2552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26190" b="-4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4E0DDA-E677-7839-316D-FE2F5CBBEF37}"/>
                  </a:ext>
                </a:extLst>
              </p:cNvPr>
              <p:cNvSpPr txBox="1"/>
              <p:nvPr/>
            </p:nvSpPr>
            <p:spPr>
              <a:xfrm rot="16200000">
                <a:off x="5322796" y="3229634"/>
                <a:ext cx="891990" cy="2462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b="1" dirty="0"/>
                  <a:t>Density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915E23-0102-9713-E30C-76BCE85EF0A4}"/>
              </a:ext>
            </a:extLst>
          </p:cNvPr>
          <p:cNvGrpSpPr/>
          <p:nvPr/>
        </p:nvGrpSpPr>
        <p:grpSpPr>
          <a:xfrm>
            <a:off x="6357595" y="2417241"/>
            <a:ext cx="1405280" cy="1856232"/>
            <a:chOff x="6357595" y="2442209"/>
            <a:chExt cx="1405280" cy="185623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FD8200A-270F-407D-0269-F50B0A17E4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2875" y="2442209"/>
              <a:ext cx="0" cy="1856232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11F7683-1A9F-7A19-FFE3-CF6592777A58}"/>
                    </a:ext>
                  </a:extLst>
                </p:cNvPr>
                <p:cNvSpPr txBox="1"/>
                <p:nvPr/>
              </p:nvSpPr>
              <p:spPr>
                <a:xfrm>
                  <a:off x="6357595" y="2562856"/>
                  <a:ext cx="1181339" cy="9466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txBody>
                <a:bodyPr wrap="square" lIns="45720" rIns="0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dirty="0"/>
                    <a:t>Mean</a:t>
                  </a:r>
                  <a:endParaRPr lang="en-US" i="0" dirty="0">
                    <a:latin typeface="Cambria Math" panose="02040503050406030204" pitchFamily="18" charset="0"/>
                  </a:endParaRPr>
                </a:p>
                <a:p>
                  <a:pPr marL="233363">
                    <a:lnSpc>
                      <a:spcPct val="9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11F7683-1A9F-7A19-FFE3-CF6592777A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7595" y="2562856"/>
                  <a:ext cx="1181339" cy="946606"/>
                </a:xfrm>
                <a:prstGeom prst="rect">
                  <a:avLst/>
                </a:prstGeom>
                <a:blipFill>
                  <a:blip r:embed="rId7"/>
                  <a:stretch>
                    <a:fillRect l="-7653" t="-5063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044AAA-1B7E-33F2-9CF7-7C0AE0065F8F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7538934" y="3036159"/>
              <a:ext cx="221298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101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5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FC0EE5-B6B7-4713-8045-A8E8C9BAE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621670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4AB7CB-07C5-4A26-8F56-0040C6B5BA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Sample Characteristics (</a:t>
            </a:r>
            <a:r>
              <a:rPr lang="en-US" i="1" dirty="0"/>
              <a:t>n</a:t>
            </a:r>
            <a:r>
              <a:rPr lang="en-US" dirty="0"/>
              <a:t> = 100)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E77C564-4EAA-454C-A923-3ED8419BA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625482"/>
              </p:ext>
            </p:extLst>
          </p:nvPr>
        </p:nvGraphicFramePr>
        <p:xfrm>
          <a:off x="2148840" y="615080"/>
          <a:ext cx="4168331" cy="42693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430971">
                  <a:extLst>
                    <a:ext uri="{9D8B030D-6E8A-4147-A177-3AD203B41FA5}">
                      <a16:colId xmlns:a16="http://schemas.microsoft.com/office/drawing/2014/main" val="4000849379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3735971216"/>
                    </a:ext>
                  </a:extLst>
                </a:gridCol>
              </a:tblGrid>
              <a:tr h="426934">
                <a:tc>
                  <a:txBody>
                    <a:bodyPr/>
                    <a:lstStyle/>
                    <a:p>
                      <a:pPr marL="0" marR="0" lvl="0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 Characteristic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Mean (SD) or %</a:t>
                      </a:r>
                    </a:p>
                  </a:txBody>
                  <a:tcPr marL="7620" marR="45720" marT="7620" marB="0" anchor="ctr">
                    <a:lnT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9916091"/>
                  </a:ext>
                </a:extLst>
              </a:tr>
              <a:tr h="426934">
                <a:tc>
                  <a:txBody>
                    <a:bodyPr/>
                    <a:lstStyle/>
                    <a:p>
                      <a:pPr marL="50165" marR="0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Age (years)</a:t>
                      </a:r>
                      <a:endParaRPr lang="en-US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71.0 (5.3)</a:t>
                      </a:r>
                    </a:p>
                  </a:txBody>
                  <a:tcPr marL="7620" marR="45720" marT="7620" marB="0" anchor="ctr">
                    <a:lnT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7161870"/>
                  </a:ext>
                </a:extLst>
              </a:tr>
              <a:tr h="426934">
                <a:tc>
                  <a:txBody>
                    <a:bodyPr/>
                    <a:lstStyle/>
                    <a:p>
                      <a:pPr marL="50165" marR="0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Wear hours/day</a:t>
                      </a:r>
                      <a:endParaRPr lang="en-US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14.9 (1.2)</a:t>
                      </a:r>
                    </a:p>
                  </a:txBody>
                  <a:tcPr marL="7620" marR="45720" marT="7620" marB="0" anchor="ctr"/>
                </a:tc>
                <a:extLst>
                  <a:ext uri="{0D108BD9-81ED-4DB2-BD59-A6C34878D82A}">
                    <a16:rowId xmlns:a16="http://schemas.microsoft.com/office/drawing/2014/main" val="1688954424"/>
                  </a:ext>
                </a:extLst>
              </a:tr>
              <a:tr h="426934">
                <a:tc>
                  <a:txBody>
                    <a:bodyPr/>
                    <a:lstStyle/>
                    <a:p>
                      <a:pPr marL="50165" marR="0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Adherent days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 (0.6)</a:t>
                      </a:r>
                    </a:p>
                  </a:txBody>
                  <a:tcPr marL="7620" marR="45720" marT="7620" marB="0" anchor="ctr"/>
                </a:tc>
                <a:extLst>
                  <a:ext uri="{0D108BD9-81ED-4DB2-BD59-A6C34878D82A}">
                    <a16:rowId xmlns:a16="http://schemas.microsoft.com/office/drawing/2014/main" val="2825036329"/>
                  </a:ext>
                </a:extLst>
              </a:tr>
              <a:tr h="426934">
                <a:tc>
                  <a:txBody>
                    <a:bodyPr/>
                    <a:lstStyle/>
                    <a:p>
                      <a:pPr marL="50165" marR="0" lvl="0" indent="0" algn="l" defTabSz="6858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BMI (kg/m</a:t>
                      </a:r>
                      <a:r>
                        <a:rPr lang="en-US" sz="2200" kern="1200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 (5.5)</a:t>
                      </a:r>
                    </a:p>
                  </a:txBody>
                  <a:tcPr marL="7620" marR="45720" marT="7620" marB="0" anchor="ctr"/>
                </a:tc>
                <a:extLst>
                  <a:ext uri="{0D108BD9-81ED-4DB2-BD59-A6C34878D82A}">
                    <a16:rowId xmlns:a16="http://schemas.microsoft.com/office/drawing/2014/main" val="224112748"/>
                  </a:ext>
                </a:extLst>
              </a:tr>
              <a:tr h="426934">
                <a:tc>
                  <a:txBody>
                    <a:bodyPr/>
                    <a:lstStyle/>
                    <a:p>
                      <a:pPr marL="50165" marR="0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White, non-Hispanic</a:t>
                      </a:r>
                      <a:endParaRPr lang="en-US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89.0%</a:t>
                      </a:r>
                    </a:p>
                  </a:txBody>
                  <a:tcPr marL="7620" marR="45720" marT="7620" marB="0" anchor="ctr"/>
                </a:tc>
                <a:extLst>
                  <a:ext uri="{0D108BD9-81ED-4DB2-BD59-A6C34878D82A}">
                    <a16:rowId xmlns:a16="http://schemas.microsoft.com/office/drawing/2014/main" val="2161604345"/>
                  </a:ext>
                </a:extLst>
              </a:tr>
              <a:tr h="426934">
                <a:tc>
                  <a:txBody>
                    <a:bodyPr/>
                    <a:lstStyle/>
                    <a:p>
                      <a:pPr marL="50165" marR="0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Smokers</a:t>
                      </a:r>
                      <a:endParaRPr lang="en-US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6.0%</a:t>
                      </a:r>
                    </a:p>
                  </a:txBody>
                  <a:tcPr marL="7620" marR="45720" marT="7620" marB="0" anchor="ctr"/>
                </a:tc>
                <a:extLst>
                  <a:ext uri="{0D108BD9-81ED-4DB2-BD59-A6C34878D82A}">
                    <a16:rowId xmlns:a16="http://schemas.microsoft.com/office/drawing/2014/main" val="3487400742"/>
                  </a:ext>
                </a:extLst>
              </a:tr>
              <a:tr h="426934">
                <a:tc>
                  <a:txBody>
                    <a:bodyPr/>
                    <a:lstStyle/>
                    <a:p>
                      <a:pPr marL="50165" marR="0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Alcohol use</a:t>
                      </a:r>
                      <a:endParaRPr lang="en-US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57.0%</a:t>
                      </a:r>
                    </a:p>
                  </a:txBody>
                  <a:tcPr marL="7620" marR="45720" marT="7620" marB="0" anchor="ctr"/>
                </a:tc>
                <a:extLst>
                  <a:ext uri="{0D108BD9-81ED-4DB2-BD59-A6C34878D82A}">
                    <a16:rowId xmlns:a16="http://schemas.microsoft.com/office/drawing/2014/main" val="3478351898"/>
                  </a:ext>
                </a:extLst>
              </a:tr>
              <a:tr h="426934">
                <a:tc>
                  <a:txBody>
                    <a:bodyPr/>
                    <a:lstStyle/>
                    <a:p>
                      <a:pPr marL="50165" marR="0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History of CVD</a:t>
                      </a:r>
                      <a:endParaRPr lang="en-US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1.0%</a:t>
                      </a:r>
                    </a:p>
                  </a:txBody>
                  <a:tcPr marL="7620" marR="45720" marT="7620" marB="0" anchor="ctr"/>
                </a:tc>
                <a:extLst>
                  <a:ext uri="{0D108BD9-81ED-4DB2-BD59-A6C34878D82A}">
                    <a16:rowId xmlns:a16="http://schemas.microsoft.com/office/drawing/2014/main" val="4240682251"/>
                  </a:ext>
                </a:extLst>
              </a:tr>
              <a:tr h="426934">
                <a:tc>
                  <a:txBody>
                    <a:bodyPr/>
                    <a:lstStyle/>
                    <a:p>
                      <a:pPr marL="50165" marR="0" fontAlgn="b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History of cancer</a:t>
                      </a:r>
                      <a:endParaRPr lang="en-US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9.0%</a:t>
                      </a:r>
                    </a:p>
                  </a:txBody>
                  <a:tcPr marL="7620" marR="45720" marT="7620" marB="0" anchor="ctr">
                    <a:lnB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09114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1F77EB-505B-C7BB-C427-F19FF5832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291765-81EA-7F48-BB46-3341FFC32D6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766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56F184-3258-4082-9D29-D231B250D2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Results: 5-Second-Level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27D0DE-AA6E-D89A-B61E-7D8EAC95EE34}"/>
              </a:ext>
            </a:extLst>
          </p:cNvPr>
          <p:cNvGrpSpPr>
            <a:grpSpLocks noChangeAspect="1"/>
          </p:cNvGrpSpPr>
          <p:nvPr/>
        </p:nvGrpSpPr>
        <p:grpSpPr>
          <a:xfrm>
            <a:off x="1834354" y="1112728"/>
            <a:ext cx="3581703" cy="3090672"/>
            <a:chOff x="6155238" y="1684845"/>
            <a:chExt cx="2733963" cy="2359152"/>
          </a:xfrm>
        </p:grpSpPr>
        <p:pic>
          <p:nvPicPr>
            <p:cNvPr id="34" name="Picture 33" descr="Chart, waterfall chart&#10;&#10;Description automatically generated">
              <a:extLst>
                <a:ext uri="{FF2B5EF4-FFF2-40B4-BE49-F238E27FC236}">
                  <a16:creationId xmlns:a16="http://schemas.microsoft.com/office/drawing/2014/main" id="{895352D3-2093-A114-2679-2D627D5A80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5546"/>
            <a:stretch/>
          </p:blipFill>
          <p:spPr>
            <a:xfrm>
              <a:off x="6155238" y="1684845"/>
              <a:ext cx="2733963" cy="23591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E399092-17E2-9ADA-3B06-0D5FFC2EFC8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17561" y="1776414"/>
              <a:ext cx="2012294" cy="1963861"/>
              <a:chOff x="4942309" y="2318193"/>
              <a:chExt cx="2661684" cy="2597622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2E6D7D9A-60D4-A07E-AEB1-121D0134D48B}"/>
                  </a:ext>
                </a:extLst>
              </p:cNvPr>
              <p:cNvSpPr/>
              <p:nvPr/>
            </p:nvSpPr>
            <p:spPr>
              <a:xfrm>
                <a:off x="4942309" y="4120287"/>
                <a:ext cx="822961" cy="795528"/>
              </a:xfrm>
              <a:prstGeom prst="round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2784B34-0EB2-5E3D-CF35-D5D010FA1DA4}"/>
                  </a:ext>
                </a:extLst>
              </p:cNvPr>
              <p:cNvSpPr/>
              <p:nvPr/>
            </p:nvSpPr>
            <p:spPr>
              <a:xfrm>
                <a:off x="6781033" y="2318193"/>
                <a:ext cx="822960" cy="795528"/>
              </a:xfrm>
              <a:prstGeom prst="round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8" name="Picture 7" descr="Chart, waterfall chart&#10;&#10;Description automatically generated">
            <a:extLst>
              <a:ext uri="{FF2B5EF4-FFF2-40B4-BE49-F238E27FC236}">
                <a16:creationId xmlns:a16="http://schemas.microsoft.com/office/drawing/2014/main" id="{A051AB4C-4AAE-3FFD-1527-6E3F3D885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354" y="1112728"/>
            <a:ext cx="4812079" cy="3091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926F3-1CD1-D62A-8459-A6D35BA97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291765-81EA-7F48-BB46-3341FFC32D6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948368-3597-1DEF-08A8-FEF09BFB5D4D}"/>
              </a:ext>
            </a:extLst>
          </p:cNvPr>
          <p:cNvSpPr txBox="1"/>
          <p:nvPr/>
        </p:nvSpPr>
        <p:spPr>
          <a:xfrm>
            <a:off x="1831547" y="704850"/>
            <a:ext cx="5321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Mean Spearman correlations at the </a:t>
            </a:r>
            <a:r>
              <a:rPr lang="en-US" sz="2000" b="1" u="sng" dirty="0"/>
              <a:t>5-sec</a:t>
            </a:r>
            <a:r>
              <a:rPr lang="en-US" sz="2000" b="1" dirty="0"/>
              <a:t>-level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D47CD3B-F886-7A6E-D667-9AAC6B89AD34}"/>
              </a:ext>
            </a:extLst>
          </p:cNvPr>
          <p:cNvSpPr/>
          <p:nvPr/>
        </p:nvSpPr>
        <p:spPr>
          <a:xfrm>
            <a:off x="2702048" y="3017571"/>
            <a:ext cx="815101" cy="787929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C798745-2328-DDEE-8731-69BB9A8E2EC9}"/>
              </a:ext>
            </a:extLst>
          </p:cNvPr>
          <p:cNvSpPr/>
          <p:nvPr/>
        </p:nvSpPr>
        <p:spPr>
          <a:xfrm>
            <a:off x="4523209" y="1232690"/>
            <a:ext cx="815100" cy="787929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0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991616-54EC-304A-D574-CCBAB009D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Results: Minute-Level</a:t>
            </a:r>
          </a:p>
        </p:txBody>
      </p:sp>
      <p:pic>
        <p:nvPicPr>
          <p:cNvPr id="30" name="Picture 29" descr="Chart, waterfall chart&#10;&#10;Description automatically generated">
            <a:extLst>
              <a:ext uri="{FF2B5EF4-FFF2-40B4-BE49-F238E27FC236}">
                <a16:creationId xmlns:a16="http://schemas.microsoft.com/office/drawing/2014/main" id="{6615EEAC-23E2-9D0B-6684-A8F5A52E0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14" y="1175975"/>
            <a:ext cx="5738746" cy="28680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C03DFD0B-336A-D994-2E45-DBFDB7B6F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291765-81EA-7F48-BB46-3341FFC32D6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816604-FAB8-9F78-92DA-708D6246E7DC}"/>
              </a:ext>
            </a:extLst>
          </p:cNvPr>
          <p:cNvSpPr txBox="1"/>
          <p:nvPr/>
        </p:nvSpPr>
        <p:spPr>
          <a:xfrm>
            <a:off x="6154302" y="1103999"/>
            <a:ext cx="2758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Mean Spearman correlations at the </a:t>
            </a:r>
            <a:r>
              <a:rPr lang="en-US" sz="1600" b="1" u="sng" dirty="0"/>
              <a:t>5-sec</a:t>
            </a:r>
            <a:r>
              <a:rPr lang="en-US" sz="1600" b="1" dirty="0"/>
              <a:t>-level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A37669-E973-52CD-A552-E32CA543CD02}"/>
              </a:ext>
            </a:extLst>
          </p:cNvPr>
          <p:cNvSpPr txBox="1"/>
          <p:nvPr/>
        </p:nvSpPr>
        <p:spPr>
          <a:xfrm>
            <a:off x="260151" y="771889"/>
            <a:ext cx="535960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2000" b="1" dirty="0"/>
              <a:t>Mean Spearman correlations at the </a:t>
            </a:r>
            <a:r>
              <a:rPr lang="en-US" sz="2000" b="1" u="sng" dirty="0"/>
              <a:t>minute</a:t>
            </a:r>
            <a:r>
              <a:rPr lang="en-US" sz="2000" b="1" dirty="0"/>
              <a:t>-level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69C14B1-F5C2-788F-D4DC-DD71A05005E0}"/>
              </a:ext>
            </a:extLst>
          </p:cNvPr>
          <p:cNvGrpSpPr>
            <a:grpSpLocks noChangeAspect="1"/>
          </p:cNvGrpSpPr>
          <p:nvPr/>
        </p:nvGrpSpPr>
        <p:grpSpPr>
          <a:xfrm>
            <a:off x="6155238" y="1684845"/>
            <a:ext cx="2733963" cy="2359152"/>
            <a:chOff x="6155238" y="1684845"/>
            <a:chExt cx="2733963" cy="2359152"/>
          </a:xfrm>
        </p:grpSpPr>
        <p:pic>
          <p:nvPicPr>
            <p:cNvPr id="23" name="Picture 22" descr="Chart, waterfall chart&#10;&#10;Description automatically generated">
              <a:extLst>
                <a:ext uri="{FF2B5EF4-FFF2-40B4-BE49-F238E27FC236}">
                  <a16:creationId xmlns:a16="http://schemas.microsoft.com/office/drawing/2014/main" id="{C6D09E81-5D47-418F-6D52-5E56C77157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5546"/>
            <a:stretch/>
          </p:blipFill>
          <p:spPr>
            <a:xfrm>
              <a:off x="6155238" y="1684845"/>
              <a:ext cx="2733963" cy="23591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E93270A-AFA3-6DAC-8A94-FCCCBA7A30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17559" y="1776415"/>
              <a:ext cx="2012296" cy="1963860"/>
              <a:chOff x="4942309" y="2318194"/>
              <a:chExt cx="2661688" cy="2597621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885D32A-1C23-F7DA-4098-0083E338AA62}"/>
                  </a:ext>
                </a:extLst>
              </p:cNvPr>
              <p:cNvSpPr/>
              <p:nvPr/>
            </p:nvSpPr>
            <p:spPr>
              <a:xfrm>
                <a:off x="4942309" y="4120287"/>
                <a:ext cx="822961" cy="795528"/>
              </a:xfrm>
              <a:prstGeom prst="round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F7C6EAB-88A7-E187-E8C0-8724506F87B0}"/>
                  </a:ext>
                </a:extLst>
              </p:cNvPr>
              <p:cNvSpPr/>
              <p:nvPr/>
            </p:nvSpPr>
            <p:spPr>
              <a:xfrm>
                <a:off x="6781033" y="2318193"/>
                <a:ext cx="822960" cy="795528"/>
              </a:xfrm>
              <a:prstGeom prst="round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F0DD11F-CE28-9E11-9CD4-9CB30B1AF066}"/>
              </a:ext>
            </a:extLst>
          </p:cNvPr>
          <p:cNvSpPr/>
          <p:nvPr/>
        </p:nvSpPr>
        <p:spPr>
          <a:xfrm>
            <a:off x="1091725" y="3148363"/>
            <a:ext cx="857725" cy="530352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4E9E688-15E4-E04C-F1C1-7884F3B5AD55}"/>
              </a:ext>
            </a:extLst>
          </p:cNvPr>
          <p:cNvSpPr/>
          <p:nvPr/>
        </p:nvSpPr>
        <p:spPr>
          <a:xfrm>
            <a:off x="2977675" y="1905493"/>
            <a:ext cx="857725" cy="530352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FDEBBD4-CB59-5FA4-9E97-7CE918794EC7}"/>
              </a:ext>
            </a:extLst>
          </p:cNvPr>
          <p:cNvSpPr/>
          <p:nvPr/>
        </p:nvSpPr>
        <p:spPr>
          <a:xfrm>
            <a:off x="1093631" y="1281993"/>
            <a:ext cx="3670775" cy="53035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54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1" grpId="0" animBg="1"/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19FD50-B594-408A-A085-40E28E01E8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Disclosures: Christopher Moore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627C3-7328-446F-8308-3D8C521AF1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rtl="0">
              <a:buNone/>
            </a:pPr>
            <a:endParaRPr lang="en-US" dirty="0">
              <a:effectLst/>
            </a:endParaRPr>
          </a:p>
          <a:p>
            <a:pPr marL="0" indent="0" rtl="0">
              <a:buNone/>
            </a:pPr>
            <a:r>
              <a:rPr lang="en-US" sz="2800" dirty="0">
                <a:effectLst/>
              </a:rPr>
              <a:t>No relevant financial relationships or conflicts of interest for this presentation</a:t>
            </a:r>
            <a:br>
              <a:rPr lang="en-US" b="0" i="0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22F2A-E870-2469-3C72-5306C74F7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291765-81EA-7F48-BB46-3341FFC32D6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992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048971-0AB4-6699-846D-ED371ADE5C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Results: Day-Level</a:t>
            </a:r>
          </a:p>
        </p:txBody>
      </p:sp>
      <p:sp>
        <p:nvSpPr>
          <p:cNvPr id="39" name="Title: Mean corrs">
            <a:extLst>
              <a:ext uri="{FF2B5EF4-FFF2-40B4-BE49-F238E27FC236}">
                <a16:creationId xmlns:a16="http://schemas.microsoft.com/office/drawing/2014/main" id="{9BFB6B03-442F-246C-96D8-E009C51107A0}"/>
              </a:ext>
            </a:extLst>
          </p:cNvPr>
          <p:cNvSpPr txBox="1"/>
          <p:nvPr/>
        </p:nvSpPr>
        <p:spPr>
          <a:xfrm>
            <a:off x="307775" y="800463"/>
            <a:ext cx="5578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Mean Spearman correlations at the </a:t>
            </a:r>
            <a:r>
              <a:rPr lang="en-US" sz="2000" b="1" u="sng" dirty="0"/>
              <a:t>day</a:t>
            </a:r>
            <a:r>
              <a:rPr lang="en-US" sz="2000" b="1" dirty="0"/>
              <a:t>-level</a:t>
            </a:r>
          </a:p>
        </p:txBody>
      </p:sp>
      <p:pic>
        <p:nvPicPr>
          <p:cNvPr id="47" name="Picture 46" descr="Chart&#10;&#10;Description automatically generated">
            <a:extLst>
              <a:ext uri="{FF2B5EF4-FFF2-40B4-BE49-F238E27FC236}">
                <a16:creationId xmlns:a16="http://schemas.microsoft.com/office/drawing/2014/main" id="{375BFC85-B5D5-7176-FFEB-1BCAA5A75B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573" t="14610" b="23465"/>
          <a:stretch/>
        </p:blipFill>
        <p:spPr>
          <a:xfrm>
            <a:off x="3436819" y="2073863"/>
            <a:ext cx="777880" cy="2309871"/>
          </a:xfrm>
          <a:prstGeom prst="rect">
            <a:avLst/>
          </a:prstGeom>
        </p:spPr>
      </p:pic>
      <p:pic>
        <p:nvPicPr>
          <p:cNvPr id="48" name="Picture 47" descr="Chart&#10;&#10;Description automatically generated">
            <a:extLst>
              <a:ext uri="{FF2B5EF4-FFF2-40B4-BE49-F238E27FC236}">
                <a16:creationId xmlns:a16="http://schemas.microsoft.com/office/drawing/2014/main" id="{E0000432-8CBB-D118-1E70-65E0A4C647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573" t="14610" b="23465"/>
          <a:stretch/>
        </p:blipFill>
        <p:spPr>
          <a:xfrm>
            <a:off x="5900099" y="1611505"/>
            <a:ext cx="933585" cy="2772229"/>
          </a:xfrm>
          <a:prstGeom prst="rect">
            <a:avLst/>
          </a:prstGeom>
        </p:spPr>
      </p:pic>
      <p:grpSp>
        <p:nvGrpSpPr>
          <p:cNvPr id="44" name="Day">
            <a:extLst>
              <a:ext uri="{FF2B5EF4-FFF2-40B4-BE49-F238E27FC236}">
                <a16:creationId xmlns:a16="http://schemas.microsoft.com/office/drawing/2014/main" id="{B5E847F0-84D8-F60B-246D-A229AC9A1E46}"/>
              </a:ext>
            </a:extLst>
          </p:cNvPr>
          <p:cNvGrpSpPr/>
          <p:nvPr/>
        </p:nvGrpSpPr>
        <p:grpSpPr>
          <a:xfrm>
            <a:off x="120015" y="504824"/>
            <a:ext cx="8953500" cy="4476750"/>
            <a:chOff x="120015" y="514350"/>
            <a:chExt cx="8953500" cy="4476750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D070A41F-CD95-89D6-D3AC-500609A73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15" y="514350"/>
              <a:ext cx="8953500" cy="4476750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A95FAC8-EDF4-8C5E-1598-AD17780A1B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9919" y="552445"/>
              <a:ext cx="0" cy="143560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A78D790-271D-CECC-1349-CC4BB2136F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7197" y="552445"/>
              <a:ext cx="0" cy="143560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8906554-8D5B-ADA4-200E-3C585DD738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5850" y="552445"/>
              <a:ext cx="0" cy="14813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Minute">
            <a:extLst>
              <a:ext uri="{FF2B5EF4-FFF2-40B4-BE49-F238E27FC236}">
                <a16:creationId xmlns:a16="http://schemas.microsoft.com/office/drawing/2014/main" id="{DC73B3FA-2D07-C9F3-1EF7-EFB7102D281E}"/>
              </a:ext>
            </a:extLst>
          </p:cNvPr>
          <p:cNvGrpSpPr/>
          <p:nvPr/>
        </p:nvGrpSpPr>
        <p:grpSpPr>
          <a:xfrm>
            <a:off x="120014" y="2027221"/>
            <a:ext cx="5656327" cy="2954353"/>
            <a:chOff x="120014" y="2036747"/>
            <a:chExt cx="5656327" cy="2954353"/>
          </a:xfrm>
        </p:grpSpPr>
        <p:pic>
          <p:nvPicPr>
            <p:cNvPr id="26" name="Picture 25" descr="Chart&#10;&#10;Description automatically generated">
              <a:extLst>
                <a:ext uri="{FF2B5EF4-FFF2-40B4-BE49-F238E27FC236}">
                  <a16:creationId xmlns:a16="http://schemas.microsoft.com/office/drawing/2014/main" id="{7455444D-A7F9-996A-0A8D-9583EE84F2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4658" r="37030"/>
            <a:stretch/>
          </p:blipFill>
          <p:spPr>
            <a:xfrm>
              <a:off x="120014" y="2065918"/>
              <a:ext cx="5638033" cy="2925182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E3947E5-F36E-5C7C-60C8-B2C6B581DB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7197" y="2036747"/>
              <a:ext cx="0" cy="243230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607843-FEFD-4D26-D622-A815FA2A8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5850" y="2036747"/>
              <a:ext cx="0" cy="243230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B51B2A-DAE2-3E7A-4858-4D90CFB72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9919" y="2043097"/>
              <a:ext cx="0" cy="147218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5FEA2A-00DD-E31F-A3FA-B4661629FD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6325" y="2036747"/>
              <a:ext cx="470001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5-sec">
            <a:extLst>
              <a:ext uri="{FF2B5EF4-FFF2-40B4-BE49-F238E27FC236}">
                <a16:creationId xmlns:a16="http://schemas.microsoft.com/office/drawing/2014/main" id="{9AE7647D-6815-D610-CC61-E67437CE9082}"/>
              </a:ext>
            </a:extLst>
          </p:cNvPr>
          <p:cNvGrpSpPr/>
          <p:nvPr/>
        </p:nvGrpSpPr>
        <p:grpSpPr>
          <a:xfrm>
            <a:off x="120015" y="3505199"/>
            <a:ext cx="3061067" cy="1476375"/>
            <a:chOff x="120015" y="3514725"/>
            <a:chExt cx="3061067" cy="1476375"/>
          </a:xfrm>
        </p:grpSpPr>
        <p:pic>
          <p:nvPicPr>
            <p:cNvPr id="25" name="Picture 24" descr="Chart&#10;&#10;Description automatically generated">
              <a:extLst>
                <a:ext uri="{FF2B5EF4-FFF2-40B4-BE49-F238E27FC236}">
                  <a16:creationId xmlns:a16="http://schemas.microsoft.com/office/drawing/2014/main" id="{6EB48081-4638-74D1-0120-4546946496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115" r="65812"/>
            <a:stretch/>
          </p:blipFill>
          <p:spPr>
            <a:xfrm>
              <a:off x="120015" y="3518915"/>
              <a:ext cx="3061067" cy="1472185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90E963F-9230-C26B-4CCD-95DCC58A6170}"/>
                </a:ext>
              </a:extLst>
            </p:cNvPr>
            <p:cNvGrpSpPr/>
            <p:nvPr/>
          </p:nvGrpSpPr>
          <p:grpSpPr>
            <a:xfrm>
              <a:off x="1076325" y="3514725"/>
              <a:ext cx="2103120" cy="960120"/>
              <a:chOff x="1076325" y="3514725"/>
              <a:chExt cx="2103120" cy="96012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38C2ACD3-E32B-76C2-C826-263334C3A5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5850" y="3514725"/>
                <a:ext cx="0" cy="9601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6C9F40A-E0A6-271B-B12A-6BFA46FFF1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6325" y="3514725"/>
                <a:ext cx="210312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512FFAD-5981-6B36-A074-218CC6F6A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70586" y="3514725"/>
                <a:ext cx="0" cy="9601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AA50F1-ACEE-00E8-F4DA-2C7E6DAB895A}"/>
              </a:ext>
            </a:extLst>
          </p:cNvPr>
          <p:cNvGrpSpPr/>
          <p:nvPr/>
        </p:nvGrpSpPr>
        <p:grpSpPr>
          <a:xfrm>
            <a:off x="1137353" y="3544970"/>
            <a:ext cx="1470108" cy="804776"/>
            <a:chOff x="1137353" y="3554496"/>
            <a:chExt cx="1470108" cy="804776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684541D-ABC1-D7AF-80E3-DF128263F3F8}"/>
                </a:ext>
              </a:extLst>
            </p:cNvPr>
            <p:cNvSpPr/>
            <p:nvPr/>
          </p:nvSpPr>
          <p:spPr>
            <a:xfrm>
              <a:off x="2161114" y="3555288"/>
              <a:ext cx="446347" cy="210312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8B5E012-FD01-80AC-3789-97F1C6093470}"/>
                </a:ext>
              </a:extLst>
            </p:cNvPr>
            <p:cNvSpPr/>
            <p:nvPr/>
          </p:nvSpPr>
          <p:spPr>
            <a:xfrm>
              <a:off x="1137353" y="3554496"/>
              <a:ext cx="415222" cy="804776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Greyed">
            <a:extLst>
              <a:ext uri="{FF2B5EF4-FFF2-40B4-BE49-F238E27FC236}">
                <a16:creationId xmlns:a16="http://schemas.microsoft.com/office/drawing/2014/main" id="{544D91E9-B82A-5DEC-44DD-3E1DDF00B677}"/>
              </a:ext>
            </a:extLst>
          </p:cNvPr>
          <p:cNvSpPr/>
          <p:nvPr/>
        </p:nvSpPr>
        <p:spPr>
          <a:xfrm>
            <a:off x="3198490" y="2069445"/>
            <a:ext cx="461774" cy="21031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CCE9BB7-BBCF-A3C8-68D9-D259D0CED68B}"/>
              </a:ext>
            </a:extLst>
          </p:cNvPr>
          <p:cNvSpPr/>
          <p:nvPr/>
        </p:nvSpPr>
        <p:spPr>
          <a:xfrm>
            <a:off x="3735064" y="1772649"/>
            <a:ext cx="429768" cy="210312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B228BC-FB0B-28B2-3613-AA7CD5964451}"/>
              </a:ext>
            </a:extLst>
          </p:cNvPr>
          <p:cNvGrpSpPr/>
          <p:nvPr/>
        </p:nvGrpSpPr>
        <p:grpSpPr>
          <a:xfrm>
            <a:off x="2171433" y="2070885"/>
            <a:ext cx="960120" cy="1392626"/>
            <a:chOff x="2171433" y="2080411"/>
            <a:chExt cx="960120" cy="1392626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36B13276-BA0B-F692-D1D3-5DEDCFE4D29E}"/>
                </a:ext>
              </a:extLst>
            </p:cNvPr>
            <p:cNvSpPr/>
            <p:nvPr/>
          </p:nvSpPr>
          <p:spPr>
            <a:xfrm>
              <a:off x="2171433" y="2960973"/>
              <a:ext cx="960120" cy="512064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042F321-BBAC-3218-9873-4F5855654DB5}"/>
                </a:ext>
              </a:extLst>
            </p:cNvPr>
            <p:cNvSpPr/>
            <p:nvPr/>
          </p:nvSpPr>
          <p:spPr>
            <a:xfrm>
              <a:off x="2171433" y="2080411"/>
              <a:ext cx="960120" cy="210312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056084-79A0-F931-5F9A-2A2B114CAA98}"/>
              </a:ext>
            </a:extLst>
          </p:cNvPr>
          <p:cNvGrpSpPr/>
          <p:nvPr/>
        </p:nvGrpSpPr>
        <p:grpSpPr>
          <a:xfrm>
            <a:off x="2171433" y="892625"/>
            <a:ext cx="960120" cy="1087955"/>
            <a:chOff x="2171433" y="902151"/>
            <a:chExt cx="960120" cy="1087955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71EBDD4-6DAA-6D66-FBDD-16337473CE1E}"/>
                </a:ext>
              </a:extLst>
            </p:cNvPr>
            <p:cNvSpPr/>
            <p:nvPr/>
          </p:nvSpPr>
          <p:spPr>
            <a:xfrm>
              <a:off x="2171433" y="902151"/>
              <a:ext cx="960120" cy="210312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B2C565E-C69A-A9ED-AF47-15495F6174A8}"/>
                </a:ext>
              </a:extLst>
            </p:cNvPr>
            <p:cNvSpPr/>
            <p:nvPr/>
          </p:nvSpPr>
          <p:spPr>
            <a:xfrm>
              <a:off x="2171433" y="1779794"/>
              <a:ext cx="960120" cy="210312"/>
            </a:xfrm>
            <a:prstGeom prst="round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2948D36-B195-07E7-5C70-7324AFCD545F}"/>
              </a:ext>
            </a:extLst>
          </p:cNvPr>
          <p:cNvGrpSpPr/>
          <p:nvPr/>
        </p:nvGrpSpPr>
        <p:grpSpPr>
          <a:xfrm>
            <a:off x="1121478" y="591829"/>
            <a:ext cx="448056" cy="1388751"/>
            <a:chOff x="1121478" y="601355"/>
            <a:chExt cx="448056" cy="1388751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923FA8B3-262D-199E-498B-5E7416E0FF6C}"/>
                </a:ext>
              </a:extLst>
            </p:cNvPr>
            <p:cNvSpPr/>
            <p:nvPr/>
          </p:nvSpPr>
          <p:spPr>
            <a:xfrm>
              <a:off x="1127828" y="601355"/>
              <a:ext cx="429768" cy="208270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C39457AE-FF26-10E0-EAC5-3A0F75A065A4}"/>
                </a:ext>
              </a:extLst>
            </p:cNvPr>
            <p:cNvSpPr/>
            <p:nvPr/>
          </p:nvSpPr>
          <p:spPr>
            <a:xfrm>
              <a:off x="1121478" y="1779794"/>
              <a:ext cx="448056" cy="210312"/>
            </a:xfrm>
            <a:prstGeom prst="round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8BC8DF92-B864-3D74-D664-E4891D29379C}"/>
              </a:ext>
            </a:extLst>
          </p:cNvPr>
          <p:cNvSpPr/>
          <p:nvPr/>
        </p:nvSpPr>
        <p:spPr>
          <a:xfrm rot="19926361">
            <a:off x="2744288" y="4620596"/>
            <a:ext cx="474868" cy="162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283743-4833-01ED-F9CD-820C177BBF6A}"/>
              </a:ext>
            </a:extLst>
          </p:cNvPr>
          <p:cNvSpPr/>
          <p:nvPr/>
        </p:nvSpPr>
        <p:spPr>
          <a:xfrm>
            <a:off x="5726812" y="4524379"/>
            <a:ext cx="99058" cy="21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0F2E13E6-2C22-CA22-5FED-EE88683EA7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291765-81EA-7F48-BB46-3341FFC32D6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Open-source units">
            <a:extLst>
              <a:ext uri="{FF2B5EF4-FFF2-40B4-BE49-F238E27FC236}">
                <a16:creationId xmlns:a16="http://schemas.microsoft.com/office/drawing/2014/main" id="{661771A4-C66B-ED7C-1D04-FBE829D54010}"/>
              </a:ext>
            </a:extLst>
          </p:cNvPr>
          <p:cNvSpPr txBox="1"/>
          <p:nvPr/>
        </p:nvSpPr>
        <p:spPr>
          <a:xfrm>
            <a:off x="1200851" y="4804571"/>
            <a:ext cx="1879902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i="1" dirty="0">
                <a:solidFill>
                  <a:srgbClr val="0070C0"/>
                </a:solidFill>
              </a:rPr>
              <a:t>Open-source units</a:t>
            </a:r>
          </a:p>
        </p:txBody>
      </p:sp>
      <p:sp>
        <p:nvSpPr>
          <p:cNvPr id="41" name="Activity counts">
            <a:extLst>
              <a:ext uri="{FF2B5EF4-FFF2-40B4-BE49-F238E27FC236}">
                <a16:creationId xmlns:a16="http://schemas.microsoft.com/office/drawing/2014/main" id="{AA16FB42-53C6-13C8-D200-1E0E84EA37AE}"/>
              </a:ext>
            </a:extLst>
          </p:cNvPr>
          <p:cNvSpPr txBox="1"/>
          <p:nvPr/>
        </p:nvSpPr>
        <p:spPr>
          <a:xfrm>
            <a:off x="3689247" y="4823621"/>
            <a:ext cx="1562378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i="1" dirty="0">
                <a:solidFill>
                  <a:srgbClr val="0070C0"/>
                </a:solidFill>
              </a:rPr>
              <a:t>Activity counts</a:t>
            </a:r>
          </a:p>
        </p:txBody>
      </p:sp>
      <p:sp>
        <p:nvSpPr>
          <p:cNvPr id="42" name="TLBC">
            <a:extLst>
              <a:ext uri="{FF2B5EF4-FFF2-40B4-BE49-F238E27FC236}">
                <a16:creationId xmlns:a16="http://schemas.microsoft.com/office/drawing/2014/main" id="{C8D3F742-0C05-0CD4-8FA5-E2C363BE5B6F}"/>
              </a:ext>
            </a:extLst>
          </p:cNvPr>
          <p:cNvSpPr txBox="1"/>
          <p:nvPr/>
        </p:nvSpPr>
        <p:spPr>
          <a:xfrm>
            <a:off x="6300149" y="4823621"/>
            <a:ext cx="636404" cy="2769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i="1" dirty="0">
                <a:solidFill>
                  <a:srgbClr val="0070C0"/>
                </a:solidFill>
              </a:rPr>
              <a:t>TLBC</a:t>
            </a:r>
          </a:p>
        </p:txBody>
      </p:sp>
    </p:spTree>
    <p:extLst>
      <p:ext uri="{BB962C8B-B14F-4D97-AF65-F5344CB8AC3E}">
        <p14:creationId xmlns:p14="http://schemas.microsoft.com/office/powerpoint/2010/main" val="74665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3" grpId="0" animBg="1"/>
      <p:bldP spid="24" grpId="0" animBg="1"/>
      <p:bldP spid="45" grpId="0" animBg="1"/>
      <p:bldP spid="46" grpId="0" animBg="1"/>
      <p:bldP spid="3" grpId="0" animBg="1"/>
      <p:bldP spid="3" grpId="1" animBg="1"/>
      <p:bldP spid="41" grpId="0" animBg="1"/>
      <p:bldP spid="41" grpId="1" animBg="1"/>
      <p:bldP spid="4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FC0EE5-B6B7-4713-8045-A8E8C9BAE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Discussion &amp; Conclusions</a:t>
            </a:r>
          </a:p>
        </p:txBody>
      </p:sp>
    </p:spTree>
    <p:extLst>
      <p:ext uri="{BB962C8B-B14F-4D97-AF65-F5344CB8AC3E}">
        <p14:creationId xmlns:p14="http://schemas.microsoft.com/office/powerpoint/2010/main" val="1426240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200F58-BCCA-75F0-9A84-0315DF381E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B6119EB1-FC54-2257-9BC5-A9C36131D30A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45770" y="570811"/>
                <a:ext cx="8252460" cy="2332409"/>
              </a:xfrm>
            </p:spPr>
            <p:txBody>
              <a:bodyPr/>
              <a:lstStyle/>
              <a:p>
                <a:pPr marL="0" indent="0"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dirty="0"/>
                  <a:t>Considering all three data levels, correlations were:</a:t>
                </a:r>
              </a:p>
              <a:p>
                <a:pPr marL="400050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200" dirty="0">
                    <a:solidFill>
                      <a:srgbClr val="0070C0"/>
                    </a:solidFill>
                  </a:rPr>
                  <a:t>Strong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acc>
                    <m:r>
                      <a:rPr lang="en-US" sz="2200" i="1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≥ 0.94) between AAI and MIMS</a:t>
                </a:r>
              </a:p>
              <a:p>
                <a:pPr marL="400050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200" dirty="0">
                    <a:solidFill>
                      <a:srgbClr val="A20000"/>
                    </a:solidFill>
                  </a:rPr>
                  <a:t>Relatively strong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solidFill>
                              <a:srgbClr val="A2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rgbClr val="A2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acc>
                    <m:r>
                      <a:rPr lang="en-US" sz="2200" i="1">
                        <a:solidFill>
                          <a:srgbClr val="A2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rgbClr val="A20000"/>
                    </a:solidFill>
                  </a:rPr>
                  <a:t>≥0.65) between MAD and ENMO</a:t>
                </a:r>
              </a:p>
              <a:p>
                <a:pPr marL="400050">
                  <a:spcBef>
                    <a:spcPts val="0"/>
                  </a:spcBef>
                </a:pPr>
                <a:r>
                  <a:rPr lang="en-US" sz="2200" dirty="0"/>
                  <a:t>Weaker when examining count-based variables</a:t>
                </a:r>
              </a:p>
              <a:p>
                <a:pPr marL="914400" lvl="1">
                  <a:spcBef>
                    <a:spcPts val="300"/>
                  </a:spcBef>
                </a:pPr>
                <a:r>
                  <a:rPr lang="en-US" dirty="0"/>
                  <a:t>Total counts with AAI and MIMS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→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acc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0.38 to 0.43</a:t>
                </a:r>
              </a:p>
              <a:p>
                <a:pPr marL="914400" lvl="1">
                  <a:spcBef>
                    <a:spcPts val="300"/>
                  </a:spcBef>
                </a:pPr>
                <a:r>
                  <a:rPr lang="en-US" dirty="0"/>
                  <a:t>Total counts with MAD and ENMO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→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acc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0.11 to 0.32</a:t>
                </a:r>
              </a:p>
              <a:p>
                <a:pPr marL="285750" indent="0">
                  <a:spcBef>
                    <a:spcPts val="300"/>
                  </a:spcBef>
                  <a:spcAft>
                    <a:spcPts val="600"/>
                  </a:spcAft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B6119EB1-FC54-2257-9BC5-A9C36131D3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45770" y="570811"/>
                <a:ext cx="8252460" cy="2332409"/>
              </a:xfrm>
              <a:blipFill>
                <a:blip r:embed="rId3"/>
                <a:stretch>
                  <a:fillRect l="-1108" t="-3665" b="-1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2738E3A0-DF4A-B88F-0CE4-B8D8E34B7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9656"/>
            <a:ext cx="2057400" cy="273844"/>
          </a:xfrm>
        </p:spPr>
        <p:txBody>
          <a:bodyPr/>
          <a:lstStyle/>
          <a:p>
            <a:fld id="{0D291765-81EA-7F48-BB46-3341FFC32D6B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A3AE6E2-B263-9FB7-7E4B-600D4895F10D}"/>
              </a:ext>
            </a:extLst>
          </p:cNvPr>
          <p:cNvGrpSpPr/>
          <p:nvPr/>
        </p:nvGrpSpPr>
        <p:grpSpPr>
          <a:xfrm>
            <a:off x="335013" y="2955606"/>
            <a:ext cx="8493024" cy="1961706"/>
            <a:chOff x="487413" y="2955606"/>
            <a:chExt cx="8493024" cy="196170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1B9539E-B3F2-8F5F-868A-7B648FF09EFD}"/>
                </a:ext>
              </a:extLst>
            </p:cNvPr>
            <p:cNvGrpSpPr/>
            <p:nvPr/>
          </p:nvGrpSpPr>
          <p:grpSpPr>
            <a:xfrm>
              <a:off x="2731595" y="2963703"/>
              <a:ext cx="2664798" cy="1953609"/>
              <a:chOff x="2962367" y="868203"/>
              <a:chExt cx="2664798" cy="1953609"/>
            </a:xfrm>
          </p:grpSpPr>
          <p:pic>
            <p:nvPicPr>
              <p:cNvPr id="25" name="Picture 24" descr="Chart, waterfall chart&#10;&#10;Description automatically generated">
                <a:extLst>
                  <a:ext uri="{FF2B5EF4-FFF2-40B4-BE49-F238E27FC236}">
                    <a16:creationId xmlns:a16="http://schemas.microsoft.com/office/drawing/2014/main" id="{2280725B-7C74-023C-0533-964121F4C2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528" r="20362"/>
              <a:stretch/>
            </p:blipFill>
            <p:spPr>
              <a:xfrm>
                <a:off x="2962367" y="1191815"/>
                <a:ext cx="2664798" cy="162999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665B5BF-DE89-B71B-F68C-821AF5763B1A}"/>
                  </a:ext>
                </a:extLst>
              </p:cNvPr>
              <p:cNvSpPr txBox="1"/>
              <p:nvPr/>
            </p:nvSpPr>
            <p:spPr>
              <a:xfrm>
                <a:off x="2962367" y="868203"/>
                <a:ext cx="1440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Minute-level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C28C5C7-38BC-E2CF-1E6A-F81B53EAFE9F}"/>
                </a:ext>
              </a:extLst>
            </p:cNvPr>
            <p:cNvGrpSpPr/>
            <p:nvPr/>
          </p:nvGrpSpPr>
          <p:grpSpPr>
            <a:xfrm>
              <a:off x="5757246" y="2963703"/>
              <a:ext cx="3223191" cy="1953609"/>
              <a:chOff x="5730843" y="868203"/>
              <a:chExt cx="3223191" cy="195360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26A5AE-882A-C738-A2B1-7EDFC84EF82E}"/>
                  </a:ext>
                </a:extLst>
              </p:cNvPr>
              <p:cNvSpPr txBox="1"/>
              <p:nvPr/>
            </p:nvSpPr>
            <p:spPr>
              <a:xfrm>
                <a:off x="5730843" y="868203"/>
                <a:ext cx="1133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Day-level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FC3B3BC-3DE3-669A-03E7-411FF43D685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30851" y="1194180"/>
                <a:ext cx="3223183" cy="1627632"/>
                <a:chOff x="5385204" y="1487090"/>
                <a:chExt cx="3279675" cy="1656160"/>
              </a:xfrm>
            </p:grpSpPr>
            <p:pic>
              <p:nvPicPr>
                <p:cNvPr id="23" name="Picture 22" descr="Chart&#10;&#10;Description automatically generated">
                  <a:extLst>
                    <a:ext uri="{FF2B5EF4-FFF2-40B4-BE49-F238E27FC236}">
                      <a16:creationId xmlns:a16="http://schemas.microsoft.com/office/drawing/2014/main" id="{7FE8CD09-DE4B-6F05-63CA-9EC7D4E943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60212" r="65809" b="5255"/>
                <a:stretch/>
              </p:blipFill>
              <p:spPr>
                <a:xfrm>
                  <a:off x="5385204" y="1487090"/>
                  <a:ext cx="3279675" cy="16561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810AB2E8-D7BB-EA45-60A1-117527B44EF3}"/>
                    </a:ext>
                  </a:extLst>
                </p:cNvPr>
                <p:cNvSpPr/>
                <p:nvPr/>
              </p:nvSpPr>
              <p:spPr>
                <a:xfrm>
                  <a:off x="8252128" y="2825750"/>
                  <a:ext cx="412750" cy="31750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8CD93B-4A18-9985-C54C-81099BA3D0B4}"/>
                </a:ext>
              </a:extLst>
            </p:cNvPr>
            <p:cNvGrpSpPr/>
            <p:nvPr/>
          </p:nvGrpSpPr>
          <p:grpSpPr>
            <a:xfrm>
              <a:off x="487413" y="2955606"/>
              <a:ext cx="1886222" cy="1959341"/>
              <a:chOff x="163563" y="2955606"/>
              <a:chExt cx="1886222" cy="1959341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3FA638-C40D-00C7-5AC0-0FA62E0AEB73}"/>
                  </a:ext>
                </a:extLst>
              </p:cNvPr>
              <p:cNvSpPr txBox="1"/>
              <p:nvPr/>
            </p:nvSpPr>
            <p:spPr>
              <a:xfrm>
                <a:off x="163563" y="2955606"/>
                <a:ext cx="13646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5-sec-level</a:t>
                </a:r>
              </a:p>
            </p:txBody>
          </p:sp>
          <p:pic>
            <p:nvPicPr>
              <p:cNvPr id="34" name="Picture 33" descr="Chart, waterfall chart&#10;&#10;Description automatically generated">
                <a:extLst>
                  <a:ext uri="{FF2B5EF4-FFF2-40B4-BE49-F238E27FC236}">
                    <a16:creationId xmlns:a16="http://schemas.microsoft.com/office/drawing/2014/main" id="{98331592-66DA-BE74-6C04-FAEE36F45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25546"/>
              <a:stretch/>
            </p:blipFill>
            <p:spPr>
              <a:xfrm>
                <a:off x="163563" y="3287315"/>
                <a:ext cx="1886222" cy="16276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671F499-E4CB-079F-FA46-43B183F420FC}"/>
              </a:ext>
            </a:extLst>
          </p:cNvPr>
          <p:cNvSpPr/>
          <p:nvPr/>
        </p:nvSpPr>
        <p:spPr>
          <a:xfrm>
            <a:off x="4168229" y="3666037"/>
            <a:ext cx="500448" cy="30906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DB10058-6304-9B12-5B7B-9931161B37DC}"/>
              </a:ext>
            </a:extLst>
          </p:cNvPr>
          <p:cNvSpPr/>
          <p:nvPr/>
        </p:nvSpPr>
        <p:spPr>
          <a:xfrm>
            <a:off x="7739310" y="3637275"/>
            <a:ext cx="487115" cy="24892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057DA49-ECA9-CCF1-62E3-AA8E37624C4A}"/>
              </a:ext>
            </a:extLst>
          </p:cNvPr>
          <p:cNvSpPr/>
          <p:nvPr/>
        </p:nvSpPr>
        <p:spPr>
          <a:xfrm>
            <a:off x="3069283" y="4397375"/>
            <a:ext cx="500448" cy="309063"/>
          </a:xfrm>
          <a:prstGeom prst="roundRect">
            <a:avLst/>
          </a:prstGeom>
          <a:noFill/>
          <a:ln w="28575">
            <a:solidFill>
              <a:srgbClr val="A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A171668-2C30-1D07-1AC6-A4943C5AE422}"/>
              </a:ext>
            </a:extLst>
          </p:cNvPr>
          <p:cNvSpPr/>
          <p:nvPr/>
        </p:nvSpPr>
        <p:spPr>
          <a:xfrm>
            <a:off x="6647904" y="4244490"/>
            <a:ext cx="489496" cy="260927"/>
          </a:xfrm>
          <a:prstGeom prst="roundRect">
            <a:avLst/>
          </a:prstGeom>
          <a:noFill/>
          <a:ln w="28575">
            <a:solidFill>
              <a:srgbClr val="A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8DB4815-FFDC-EF38-2D29-8F18AF5F68A7}"/>
              </a:ext>
            </a:extLst>
          </p:cNvPr>
          <p:cNvSpPr/>
          <p:nvPr/>
        </p:nvSpPr>
        <p:spPr>
          <a:xfrm>
            <a:off x="1749926" y="3350466"/>
            <a:ext cx="428221" cy="40401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BE01716-0005-E5C1-6CDF-1B60B9854BE1}"/>
              </a:ext>
            </a:extLst>
          </p:cNvPr>
          <p:cNvSpPr/>
          <p:nvPr/>
        </p:nvSpPr>
        <p:spPr>
          <a:xfrm>
            <a:off x="788848" y="4298026"/>
            <a:ext cx="428749" cy="402856"/>
          </a:xfrm>
          <a:prstGeom prst="roundRect">
            <a:avLst/>
          </a:prstGeom>
          <a:noFill/>
          <a:ln w="28575">
            <a:solidFill>
              <a:srgbClr val="A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C0E8EDD-EE6B-9FD8-1213-D4E88425BF62}"/>
              </a:ext>
            </a:extLst>
          </p:cNvPr>
          <p:cNvSpPr/>
          <p:nvPr/>
        </p:nvSpPr>
        <p:spPr>
          <a:xfrm>
            <a:off x="3100758" y="3310648"/>
            <a:ext cx="2095129" cy="310896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9010090-C130-4AB8-C444-189CB79E9C85}"/>
              </a:ext>
            </a:extLst>
          </p:cNvPr>
          <p:cNvSpPr/>
          <p:nvPr/>
        </p:nvSpPr>
        <p:spPr>
          <a:xfrm>
            <a:off x="6654245" y="3327719"/>
            <a:ext cx="2130552" cy="246888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5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200F58-BCCA-75F0-9A84-0315DF381E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Summary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B6119EB1-FC54-2257-9BC5-A9C36131D30A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35280" y="723211"/>
                <a:ext cx="8362950" cy="314774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Both MAD &amp; ENMO had correlations with AAI &amp; MIMS that were:</a:t>
                </a:r>
              </a:p>
              <a:p>
                <a:pPr marL="400050"/>
                <a:r>
                  <a:rPr lang="en-US" sz="2200" dirty="0">
                    <a:solidFill>
                      <a:srgbClr val="0070C0"/>
                    </a:solidFill>
                  </a:rPr>
                  <a:t>Stronger at the day-level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acc>
                    <m:r>
                      <a:rPr lang="en-US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= 0.59 to 0.88)</a:t>
                </a:r>
              </a:p>
              <a:p>
                <a:pPr marL="400050">
                  <a:spcAft>
                    <a:spcPts val="1800"/>
                  </a:spcAft>
                </a:pPr>
                <a:r>
                  <a:rPr lang="en-US" sz="2200" dirty="0">
                    <a:solidFill>
                      <a:srgbClr val="C00000"/>
                    </a:solidFill>
                  </a:rPr>
                  <a:t>As compared to the 5-sec- and minute-level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acc>
                    <m:r>
                      <a:rPr lang="en-US" sz="2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= 0.21 to 0.46) </a:t>
                </a:r>
              </a:p>
              <a:p>
                <a:pPr marL="285750" indent="0">
                  <a:spcBef>
                    <a:spcPts val="300"/>
                  </a:spcBef>
                  <a:spcAft>
                    <a:spcPts val="600"/>
                  </a:spcAft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B6119EB1-FC54-2257-9BC5-A9C36131D3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35280" y="723211"/>
                <a:ext cx="8362950" cy="3147749"/>
              </a:xfrm>
              <a:blipFill>
                <a:blip r:embed="rId3"/>
                <a:stretch>
                  <a:fillRect l="-1093" t="-2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FD718B-31B2-B77E-3688-350243384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9656"/>
            <a:ext cx="2057400" cy="273844"/>
          </a:xfrm>
        </p:spPr>
        <p:txBody>
          <a:bodyPr/>
          <a:lstStyle/>
          <a:p>
            <a:fld id="{0D291765-81EA-7F48-BB46-3341FFC32D6B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EDF4540-530B-B53E-9DF2-7FCF1DC43A71}"/>
              </a:ext>
            </a:extLst>
          </p:cNvPr>
          <p:cNvGrpSpPr/>
          <p:nvPr/>
        </p:nvGrpSpPr>
        <p:grpSpPr>
          <a:xfrm>
            <a:off x="335013" y="2955606"/>
            <a:ext cx="8493024" cy="1961706"/>
            <a:chOff x="487413" y="2955606"/>
            <a:chExt cx="8493024" cy="196170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013BAD9-6088-8608-7A60-86E9264A1B2F}"/>
                </a:ext>
              </a:extLst>
            </p:cNvPr>
            <p:cNvGrpSpPr/>
            <p:nvPr/>
          </p:nvGrpSpPr>
          <p:grpSpPr>
            <a:xfrm>
              <a:off x="2731595" y="2963703"/>
              <a:ext cx="2664798" cy="1953609"/>
              <a:chOff x="2962367" y="868203"/>
              <a:chExt cx="2664798" cy="1953609"/>
            </a:xfrm>
          </p:grpSpPr>
          <p:pic>
            <p:nvPicPr>
              <p:cNvPr id="37" name="Picture 36" descr="Chart, waterfall chart&#10;&#10;Description automatically generated">
                <a:extLst>
                  <a:ext uri="{FF2B5EF4-FFF2-40B4-BE49-F238E27FC236}">
                    <a16:creationId xmlns:a16="http://schemas.microsoft.com/office/drawing/2014/main" id="{D1EAC915-2A51-0DAC-C158-689B6C9187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528" r="20362"/>
              <a:stretch/>
            </p:blipFill>
            <p:spPr>
              <a:xfrm>
                <a:off x="2962367" y="1191815"/>
                <a:ext cx="2664798" cy="162999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8DA640A-2E80-FF2B-23DD-9E65A1D581B2}"/>
                  </a:ext>
                </a:extLst>
              </p:cNvPr>
              <p:cNvSpPr txBox="1"/>
              <p:nvPr/>
            </p:nvSpPr>
            <p:spPr>
              <a:xfrm>
                <a:off x="2962367" y="868203"/>
                <a:ext cx="1440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Minute-level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894A3EA-48C5-5FDA-CDCF-50D87F1712F9}"/>
                </a:ext>
              </a:extLst>
            </p:cNvPr>
            <p:cNvGrpSpPr/>
            <p:nvPr/>
          </p:nvGrpSpPr>
          <p:grpSpPr>
            <a:xfrm>
              <a:off x="5757246" y="2963703"/>
              <a:ext cx="3223191" cy="1953609"/>
              <a:chOff x="5730843" y="868203"/>
              <a:chExt cx="3223191" cy="1953609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81D70B-0649-10A6-56E0-4E867DEB4CE8}"/>
                  </a:ext>
                </a:extLst>
              </p:cNvPr>
              <p:cNvSpPr txBox="1"/>
              <p:nvPr/>
            </p:nvSpPr>
            <p:spPr>
              <a:xfrm>
                <a:off x="5730843" y="868203"/>
                <a:ext cx="1133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Day-level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7BBDE42-9FAA-9247-2991-CA64BDAEE73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30851" y="1194180"/>
                <a:ext cx="3223183" cy="1627632"/>
                <a:chOff x="5385204" y="1487090"/>
                <a:chExt cx="3279675" cy="1656160"/>
              </a:xfrm>
            </p:grpSpPr>
            <p:pic>
              <p:nvPicPr>
                <p:cNvPr id="35" name="Picture 34" descr="Chart&#10;&#10;Description automatically generated">
                  <a:extLst>
                    <a:ext uri="{FF2B5EF4-FFF2-40B4-BE49-F238E27FC236}">
                      <a16:creationId xmlns:a16="http://schemas.microsoft.com/office/drawing/2014/main" id="{E3749419-26A3-2960-BE4E-16C683163D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60212" r="65809" b="5255"/>
                <a:stretch/>
              </p:blipFill>
              <p:spPr>
                <a:xfrm>
                  <a:off x="5385204" y="1487090"/>
                  <a:ext cx="3279675" cy="16561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36" name="Isosceles Triangle 35">
                  <a:extLst>
                    <a:ext uri="{FF2B5EF4-FFF2-40B4-BE49-F238E27FC236}">
                      <a16:creationId xmlns:a16="http://schemas.microsoft.com/office/drawing/2014/main" id="{A2618AD8-E7A2-E36F-777D-1DBBD48C09A1}"/>
                    </a:ext>
                  </a:extLst>
                </p:cNvPr>
                <p:cNvSpPr/>
                <p:nvPr/>
              </p:nvSpPr>
              <p:spPr>
                <a:xfrm>
                  <a:off x="8252128" y="2825750"/>
                  <a:ext cx="412750" cy="317500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F95A546-1F89-BA3E-5961-B91C5E87A745}"/>
                </a:ext>
              </a:extLst>
            </p:cNvPr>
            <p:cNvGrpSpPr/>
            <p:nvPr/>
          </p:nvGrpSpPr>
          <p:grpSpPr>
            <a:xfrm>
              <a:off x="487413" y="2955606"/>
              <a:ext cx="1886222" cy="1959341"/>
              <a:chOff x="163563" y="2955606"/>
              <a:chExt cx="1886222" cy="1959341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934257B-40F1-3FF3-01EA-311755D2A6D5}"/>
                  </a:ext>
                </a:extLst>
              </p:cNvPr>
              <p:cNvSpPr txBox="1"/>
              <p:nvPr/>
            </p:nvSpPr>
            <p:spPr>
              <a:xfrm>
                <a:off x="163563" y="2955606"/>
                <a:ext cx="13646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5-sec-level</a:t>
                </a:r>
              </a:p>
            </p:txBody>
          </p:sp>
          <p:pic>
            <p:nvPicPr>
              <p:cNvPr id="32" name="Picture 31" descr="Chart, waterfall chart&#10;&#10;Description automatically generated">
                <a:extLst>
                  <a:ext uri="{FF2B5EF4-FFF2-40B4-BE49-F238E27FC236}">
                    <a16:creationId xmlns:a16="http://schemas.microsoft.com/office/drawing/2014/main" id="{62FA5BCF-25D9-FD63-3914-28EE5FD187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25546"/>
              <a:stretch/>
            </p:blipFill>
            <p:spPr>
              <a:xfrm>
                <a:off x="163563" y="3287315"/>
                <a:ext cx="1886222" cy="16276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B69E438-6CD4-9F4B-9FDC-B589E31E10F3}"/>
              </a:ext>
            </a:extLst>
          </p:cNvPr>
          <p:cNvSpPr/>
          <p:nvPr/>
        </p:nvSpPr>
        <p:spPr>
          <a:xfrm>
            <a:off x="798075" y="3349702"/>
            <a:ext cx="898779" cy="878980"/>
          </a:xfrm>
          <a:prstGeom prst="roundRect">
            <a:avLst/>
          </a:prstGeom>
          <a:noFill/>
          <a:ln w="28575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DBE9262-4AB4-272A-D21C-73236586D97A}"/>
              </a:ext>
            </a:extLst>
          </p:cNvPr>
          <p:cNvSpPr/>
          <p:nvPr/>
        </p:nvSpPr>
        <p:spPr>
          <a:xfrm>
            <a:off x="3073249" y="3675696"/>
            <a:ext cx="1030437" cy="665321"/>
          </a:xfrm>
          <a:prstGeom prst="roundRect">
            <a:avLst/>
          </a:prstGeom>
          <a:noFill/>
          <a:ln w="28575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B41E22A-1A63-55C8-9470-72FB3CA6E758}"/>
              </a:ext>
            </a:extLst>
          </p:cNvPr>
          <p:cNvSpPr/>
          <p:nvPr/>
        </p:nvSpPr>
        <p:spPr>
          <a:xfrm>
            <a:off x="6646951" y="3639961"/>
            <a:ext cx="1042899" cy="553199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24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200F58-BCCA-75F0-9A84-0315DF381E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Summary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B6119EB1-FC54-2257-9BC5-A9C36131D30A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35280" y="723211"/>
                <a:ext cx="8362950" cy="314774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Both MAD &amp; ENMO had correlations with AAI &amp; MIMS that were:</a:t>
                </a:r>
              </a:p>
              <a:p>
                <a:pPr marL="400050"/>
                <a:r>
                  <a:rPr lang="en-US" sz="2200" dirty="0">
                    <a:solidFill>
                      <a:srgbClr val="0070C0"/>
                    </a:solidFill>
                  </a:rPr>
                  <a:t>Stronger at the day-level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acc>
                    <m:r>
                      <a:rPr lang="en-US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= 0.59 to 0.88)</a:t>
                </a:r>
              </a:p>
              <a:p>
                <a:pPr marL="400050">
                  <a:spcAft>
                    <a:spcPts val="1800"/>
                  </a:spcAft>
                </a:pPr>
                <a:r>
                  <a:rPr lang="en-US" sz="2200" dirty="0">
                    <a:solidFill>
                      <a:srgbClr val="C00000"/>
                    </a:solidFill>
                  </a:rPr>
                  <a:t>As compared to the 5-sec- and minute-level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acc>
                    <m:r>
                      <a:rPr lang="en-US" sz="2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= 0.21 to 0.46) </a:t>
                </a:r>
              </a:p>
              <a:p>
                <a:pPr marL="0" indent="0">
                  <a:buNone/>
                </a:pPr>
                <a:r>
                  <a:rPr lang="en-US" dirty="0"/>
                  <a:t>Strongest correlations among TLBC-classified behaviors were for: </a:t>
                </a:r>
              </a:p>
              <a:p>
                <a:pPr marL="403225"/>
                <a:r>
                  <a:rPr lang="en-US" sz="2200" dirty="0"/>
                  <a:t>Sitting </a:t>
                </a:r>
                <a:r>
                  <a:rPr lang="en-US" sz="2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→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acc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= -0.64 to -0.59 with MAD, AAI, and MIMS</a:t>
                </a:r>
              </a:p>
              <a:p>
                <a:pPr marL="403225"/>
                <a:r>
                  <a:rPr lang="en-US" sz="2200" dirty="0"/>
                  <a:t>Standing/moving </a:t>
                </a:r>
                <a:r>
                  <a:rPr lang="en-US" sz="2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→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acc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= 0.58 to 0.63 with AAI and MIMS</a:t>
                </a:r>
              </a:p>
              <a:p>
                <a:pPr marL="403225"/>
                <a:r>
                  <a:rPr lang="en-US" sz="2200" dirty="0"/>
                  <a:t>Walking/running </a:t>
                </a:r>
                <a:r>
                  <a:rPr lang="en-US" sz="2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→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acc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= 0.57 with MAD</a:t>
                </a:r>
              </a:p>
              <a:p>
                <a:pPr marL="285750" indent="0">
                  <a:spcBef>
                    <a:spcPts val="300"/>
                  </a:spcBef>
                  <a:spcAft>
                    <a:spcPts val="600"/>
                  </a:spcAft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B6119EB1-FC54-2257-9BC5-A9C36131D3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35280" y="723211"/>
                <a:ext cx="8362950" cy="3147749"/>
              </a:xfrm>
              <a:blipFill>
                <a:blip r:embed="rId3"/>
                <a:stretch>
                  <a:fillRect l="-1093" t="-2713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FD718B-31B2-B77E-3688-350243384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9656"/>
            <a:ext cx="2057400" cy="273844"/>
          </a:xfrm>
        </p:spPr>
        <p:txBody>
          <a:bodyPr/>
          <a:lstStyle/>
          <a:p>
            <a:fld id="{0D291765-81EA-7F48-BB46-3341FFC32D6B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FFE94F-FB56-B48F-75E2-06827699BBF2}"/>
              </a:ext>
            </a:extLst>
          </p:cNvPr>
          <p:cNvGrpSpPr/>
          <p:nvPr/>
        </p:nvGrpSpPr>
        <p:grpSpPr>
          <a:xfrm>
            <a:off x="630168" y="3669361"/>
            <a:ext cx="3498097" cy="1056225"/>
            <a:chOff x="630168" y="3669361"/>
            <a:chExt cx="3498097" cy="1056225"/>
          </a:xfrm>
        </p:grpSpPr>
        <p:sp>
          <p:nvSpPr>
            <p:cNvPr id="20" name="Text Placeholder 3">
              <a:extLst>
                <a:ext uri="{FF2B5EF4-FFF2-40B4-BE49-F238E27FC236}">
                  <a16:creationId xmlns:a16="http://schemas.microsoft.com/office/drawing/2014/main" id="{E8B198D4-88DB-CE0D-B68E-BC43C94E4B34}"/>
                </a:ext>
              </a:extLst>
            </p:cNvPr>
            <p:cNvSpPr txBox="1">
              <a:spLocks/>
            </p:cNvSpPr>
            <p:nvPr/>
          </p:nvSpPr>
          <p:spPr>
            <a:xfrm>
              <a:off x="630168" y="4060599"/>
              <a:ext cx="3498097" cy="664987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txBody>
            <a:bodyPr lIns="45720" tIns="45720" rIns="0" bIns="4572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71500" indent="-22860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Courier New" panose="02070309020205020404" pitchFamily="49" charset="0"/>
                <a:buChar char="o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2200" i="1" dirty="0"/>
                <a:t>TLBC behavior</a:t>
              </a:r>
              <a:r>
                <a:rPr lang="en-US" sz="2200" dirty="0"/>
                <a:t>: </a:t>
              </a: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2200" dirty="0">
                  <a:latin typeface="Cambria" panose="02040503050406030204" pitchFamily="18" charset="0"/>
                  <a:ea typeface="Cambria" panose="02040503050406030204" pitchFamily="18" charset="0"/>
                </a:rPr>
                <a:t>  → </a:t>
              </a:r>
              <a:r>
                <a:rPr lang="en-US" sz="2200" dirty="0"/>
                <a:t>Comprises part of the day</a:t>
              </a: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B97CCAD8-CCD9-EE8C-4847-7C45BEBEAB41}"/>
                </a:ext>
              </a:extLst>
            </p:cNvPr>
            <p:cNvSpPr/>
            <p:nvPr/>
          </p:nvSpPr>
          <p:spPr>
            <a:xfrm rot="16200000">
              <a:off x="1613276" y="2873965"/>
              <a:ext cx="379685" cy="1970478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6DFD3E6-F56B-6EBC-6766-1F3354A47EB3}"/>
              </a:ext>
            </a:extLst>
          </p:cNvPr>
          <p:cNvGrpSpPr/>
          <p:nvPr/>
        </p:nvGrpSpPr>
        <p:grpSpPr>
          <a:xfrm>
            <a:off x="4823208" y="3589425"/>
            <a:ext cx="3832729" cy="1136161"/>
            <a:chOff x="4823208" y="3589425"/>
            <a:chExt cx="3832729" cy="1136161"/>
          </a:xfrm>
        </p:grpSpPr>
        <p:sp>
          <p:nvSpPr>
            <p:cNvPr id="21" name="Text Placeholder 3">
              <a:extLst>
                <a:ext uri="{FF2B5EF4-FFF2-40B4-BE49-F238E27FC236}">
                  <a16:creationId xmlns:a16="http://schemas.microsoft.com/office/drawing/2014/main" id="{94EA82B8-C642-CFC5-E924-3900DC53022F}"/>
                </a:ext>
              </a:extLst>
            </p:cNvPr>
            <p:cNvSpPr txBox="1">
              <a:spLocks/>
            </p:cNvSpPr>
            <p:nvPr/>
          </p:nvSpPr>
          <p:spPr>
            <a:xfrm>
              <a:off x="5307598" y="4060599"/>
              <a:ext cx="3348339" cy="664987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txBody>
            <a:bodyPr lIns="45720" tIns="45720" rIns="0" bIns="4572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71500" indent="-22860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Courier New" panose="02070309020205020404" pitchFamily="49" charset="0"/>
                <a:buChar char="o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sz="2200" i="1" dirty="0"/>
                <a:t>Open source units</a:t>
              </a:r>
              <a:r>
                <a:rPr lang="en-US" sz="2200" dirty="0"/>
                <a:t>: 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2200" dirty="0">
                  <a:latin typeface="Cambria" panose="02040503050406030204" pitchFamily="18" charset="0"/>
                  <a:ea typeface="Cambria" panose="02040503050406030204" pitchFamily="18" charset="0"/>
                </a:rPr>
                <a:t>  → </a:t>
              </a:r>
              <a:r>
                <a:rPr lang="en-US" sz="2200" dirty="0"/>
                <a:t>Averaged over entire day</a:t>
              </a:r>
            </a:p>
          </p:txBody>
        </p:sp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76231A0F-3F15-EEF9-2D57-8B9324BD4A74}"/>
                </a:ext>
              </a:extLst>
            </p:cNvPr>
            <p:cNvSpPr/>
            <p:nvPr/>
          </p:nvSpPr>
          <p:spPr>
            <a:xfrm rot="15692612">
              <a:off x="5861549" y="2551084"/>
              <a:ext cx="379685" cy="2456368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B84336A-E5E8-FB27-1B1E-72D0D067F3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6078" y="3939753"/>
              <a:ext cx="0" cy="128016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6296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2CF501-8EA9-3E48-00AC-5067955E9C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6F3604-39BF-9155-8AFC-E6D968DB6C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199" y="704850"/>
            <a:ext cx="8284779" cy="3733800"/>
          </a:xfrm>
        </p:spPr>
        <p:txBody>
          <a:bodyPr/>
          <a:lstStyle/>
          <a:p>
            <a:r>
              <a:rPr lang="en-US" dirty="0"/>
              <a:t>Generalizability</a:t>
            </a:r>
          </a:p>
          <a:p>
            <a:pPr lvl="1"/>
            <a:r>
              <a:rPr lang="en-US" dirty="0"/>
              <a:t>Sample of 100 older </a:t>
            </a:r>
            <a:r>
              <a:rPr lang="en-US" sz="1800" dirty="0"/>
              <a:t>(predominately non-Hispanic white)</a:t>
            </a:r>
            <a:r>
              <a:rPr lang="en-US" dirty="0"/>
              <a:t> women</a:t>
            </a:r>
          </a:p>
          <a:p>
            <a:pPr lvl="1">
              <a:spcAft>
                <a:spcPts val="1500"/>
              </a:spcAft>
            </a:pPr>
            <a:r>
              <a:rPr lang="en-US" dirty="0"/>
              <a:t>ActiGraph GT3X+ accelerometer </a:t>
            </a:r>
          </a:p>
          <a:p>
            <a:r>
              <a:rPr lang="en-US" dirty="0"/>
              <a:t>Open-source unit metrics examined in their original continuous units of measure (e.g., m</a:t>
            </a:r>
            <a:r>
              <a:rPr lang="en-US" i="1" dirty="0"/>
              <a:t>g</a:t>
            </a:r>
            <a:r>
              <a:rPr lang="en-US" dirty="0"/>
              <a:t>)</a:t>
            </a:r>
            <a:endParaRPr lang="en-US" dirty="0">
              <a:solidFill>
                <a:srgbClr val="C00000"/>
              </a:solidFill>
            </a:endParaRPr>
          </a:p>
          <a:p>
            <a:pPr lvl="1">
              <a:spcAft>
                <a:spcPts val="1500"/>
              </a:spcAft>
            </a:pPr>
            <a:r>
              <a:rPr lang="en-US" dirty="0"/>
              <a:t>May not reflect how they are ultimately used in studies aimed to inform public health guidelines</a:t>
            </a:r>
          </a:p>
          <a:p>
            <a:r>
              <a:rPr lang="en-US" sz="2300" dirty="0"/>
              <a:t>No other types of measures for further assessing validity</a:t>
            </a:r>
          </a:p>
          <a:p>
            <a:pPr lvl="1"/>
            <a:r>
              <a:rPr lang="en-US" dirty="0"/>
              <a:t>E.g., calorimetry, doubly-labelled water, or direct observation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107B5EC-F357-C587-E41B-00FB0FF9F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291765-81EA-7F48-BB46-3341FFC32D6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74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E19600-3CD7-B38B-56A5-57DFFD9A95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8BC12-3D41-8565-C2FD-D029836281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8559" y="530284"/>
            <a:ext cx="8406882" cy="410703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Include additional metrics derived from raw accelerometer data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Intensity gradient</a:t>
            </a:r>
            <a:r>
              <a:rPr lang="en-US" baseline="30000" dirty="0"/>
              <a:t>1</a:t>
            </a:r>
            <a:r>
              <a:rPr lang="en-US" dirty="0"/>
              <a:t>, most active 30 minutes</a:t>
            </a:r>
            <a:r>
              <a:rPr lang="en-US" baseline="30000" dirty="0"/>
              <a:t>2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 dirty="0"/>
              <a:t>CNN Hip Accelerometer Posture (CHAP)</a:t>
            </a:r>
            <a:r>
              <a:rPr lang="en-US" baseline="30000" dirty="0"/>
              <a:t>3</a:t>
            </a:r>
          </a:p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en-US" dirty="0"/>
              <a:t>Examine how observed differences may impact relationships with health outcomes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Explore why and where these differences exist </a:t>
            </a:r>
          </a:p>
          <a:p>
            <a:pPr lvl="1">
              <a:spcBef>
                <a:spcPts val="0"/>
              </a:spcBef>
              <a:spcAft>
                <a:spcPts val="1600"/>
              </a:spcAft>
            </a:pPr>
            <a:r>
              <a:rPr lang="en-US" dirty="0"/>
              <a:t>e.g., through more controlled (laboratory-based) studies </a:t>
            </a:r>
          </a:p>
          <a:p>
            <a:pPr marL="288925" indent="-288925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dirty="0"/>
              <a:t>Provide recommendations for researchers</a:t>
            </a:r>
          </a:p>
          <a:p>
            <a:pPr lvl="1">
              <a:spcBef>
                <a:spcPts val="0"/>
              </a:spcBef>
            </a:pPr>
            <a:r>
              <a:rPr lang="en-US" dirty="0"/>
              <a:t>Or creating a consensus on how recommendations should be informed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97587-AD86-41B7-5C8B-3D2F99C54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291765-81EA-7F48-BB46-3341FFC32D6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B093A-C59E-927F-62CB-8035252D5A60}"/>
              </a:ext>
            </a:extLst>
          </p:cNvPr>
          <p:cNvSpPr txBox="1"/>
          <p:nvPr/>
        </p:nvSpPr>
        <p:spPr>
          <a:xfrm>
            <a:off x="5734050" y="4138483"/>
            <a:ext cx="3391289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90000"/>
              </a:lnSpc>
              <a:buAutoNum type="arabicParenR"/>
            </a:pPr>
            <a:r>
              <a:rPr lang="en-US" sz="1100" dirty="0"/>
              <a:t>Rowlands et al., </a:t>
            </a:r>
            <a:r>
              <a:rPr lang="en-US" sz="1100" i="1" dirty="0"/>
              <a:t>Med Sci Sports </a:t>
            </a:r>
            <a:r>
              <a:rPr lang="en-US" sz="1100" i="1" dirty="0" err="1"/>
              <a:t>Exerc</a:t>
            </a:r>
            <a:r>
              <a:rPr lang="en-US" sz="1100" i="1" dirty="0"/>
              <a:t> </a:t>
            </a:r>
            <a:r>
              <a:rPr lang="en-US" sz="1100" dirty="0"/>
              <a:t>2018</a:t>
            </a:r>
          </a:p>
          <a:p>
            <a:pPr marL="174625" indent="-174625">
              <a:lnSpc>
                <a:spcPct val="90000"/>
              </a:lnSpc>
              <a:buFontTx/>
              <a:buAutoNum type="arabicParenR"/>
            </a:pPr>
            <a:r>
              <a:rPr lang="en-US" sz="1100" dirty="0"/>
              <a:t>Rowlands et al., </a:t>
            </a:r>
            <a:r>
              <a:rPr lang="en-US" sz="1100" i="1" dirty="0"/>
              <a:t>J Sci Med Sport </a:t>
            </a:r>
            <a:r>
              <a:rPr lang="en-US" sz="1100" dirty="0"/>
              <a:t>2019</a:t>
            </a:r>
          </a:p>
          <a:p>
            <a:pPr marL="174625" indent="-174625">
              <a:lnSpc>
                <a:spcPct val="90000"/>
              </a:lnSpc>
              <a:buFontTx/>
              <a:buAutoNum type="arabicParenR"/>
            </a:pPr>
            <a:r>
              <a:rPr lang="en-US" sz="1100" dirty="0"/>
              <a:t>Greenwood-Hickman et al. </a:t>
            </a:r>
            <a:r>
              <a:rPr lang="en-US" sz="1100" i="1" dirty="0"/>
              <a:t>Med Sci Sports </a:t>
            </a:r>
            <a:r>
              <a:rPr lang="en-US" sz="1100" i="1" dirty="0" err="1"/>
              <a:t>Exerc</a:t>
            </a:r>
            <a:r>
              <a:rPr lang="en-US" sz="1100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82420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4DA1CA-86E7-4EAB-9BAA-75056FDDC4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37F24-2C4B-4987-B84C-54DCFA2373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122" y="771524"/>
            <a:ext cx="8778239" cy="2888871"/>
          </a:xfrm>
        </p:spPr>
        <p:txBody>
          <a:bodyPr lIns="0" rIns="0"/>
          <a:lstStyle/>
          <a:p>
            <a:pPr marL="0" indent="0">
              <a:buNone/>
            </a:pPr>
            <a:r>
              <a:rPr lang="en-US" b="1" dirty="0"/>
              <a:t>Co-authors:</a:t>
            </a:r>
          </a:p>
          <a:p>
            <a:pPr marL="0" indent="0">
              <a:buNone/>
            </a:pPr>
            <a:r>
              <a:rPr lang="en-US" sz="2300" dirty="0"/>
              <a:t>Kelly R. Evenson, PhD – UNC Chapel Hill</a:t>
            </a:r>
          </a:p>
          <a:p>
            <a:pPr marL="0" indent="0">
              <a:buNone/>
            </a:pPr>
            <a:r>
              <a:rPr lang="en-US" sz="2300" dirty="0"/>
              <a:t>Eric J. Shiroma, PhD - </a:t>
            </a:r>
            <a:r>
              <a:rPr lang="en-US" sz="2300" dirty="0">
                <a:solidFill>
                  <a:srgbClr val="000000"/>
                </a:solidFill>
                <a:effectLst/>
                <a:latin typeface="Lub Dub Medium"/>
                <a:ea typeface="Times New Roman" panose="02020603050405020304" pitchFamily="18" charset="0"/>
                <a:cs typeface="Segoe UI" panose="020B0502040204020203" pitchFamily="34" charset="0"/>
              </a:rPr>
              <a:t>National Institute on Aging</a:t>
            </a:r>
            <a:endParaRPr lang="en-US" sz="2300" dirty="0"/>
          </a:p>
          <a:p>
            <a:pPr marL="0" indent="0">
              <a:buNone/>
            </a:pPr>
            <a:r>
              <a:rPr lang="en-US" sz="2300" dirty="0"/>
              <a:t>Carmen C. Cuthbertson, PhD – UNC Chapel Hill</a:t>
            </a:r>
          </a:p>
          <a:p>
            <a:pPr marL="0" indent="0">
              <a:buNone/>
            </a:pPr>
            <a:r>
              <a:rPr lang="en-US" sz="2300" dirty="0"/>
              <a:t>Julie E. </a:t>
            </a:r>
            <a:r>
              <a:rPr lang="en-US" sz="2300" dirty="0" err="1"/>
              <a:t>Buring</a:t>
            </a:r>
            <a:r>
              <a:rPr lang="en-US" sz="2300" dirty="0"/>
              <a:t>, ScD – </a:t>
            </a:r>
            <a:r>
              <a:rPr lang="en-US" sz="2200" dirty="0"/>
              <a:t>Brigham and Women’s Hospital; </a:t>
            </a:r>
            <a:r>
              <a:rPr lang="en-US" sz="2100" dirty="0"/>
              <a:t>Harvard Medical School</a:t>
            </a:r>
          </a:p>
          <a:p>
            <a:pPr marL="0" indent="0">
              <a:buNone/>
            </a:pPr>
            <a:r>
              <a:rPr lang="en-US" sz="2300" dirty="0"/>
              <a:t>I-Min Lee, ScD – </a:t>
            </a:r>
            <a:r>
              <a:rPr lang="en-US" sz="2200" dirty="0"/>
              <a:t>Brigham and Women’s Hospital; Harvard Medical School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EBE6B2D-25DA-49EC-A3F2-7C9FBEC7A232}"/>
              </a:ext>
            </a:extLst>
          </p:cNvPr>
          <p:cNvSpPr txBox="1">
            <a:spLocks/>
          </p:cNvSpPr>
          <p:nvPr/>
        </p:nvSpPr>
        <p:spPr>
          <a:xfrm>
            <a:off x="218122" y="3602090"/>
            <a:ext cx="8616314" cy="1273554"/>
          </a:xfrm>
          <a:prstGeom prst="rect">
            <a:avLst/>
          </a:prstGeom>
        </p:spPr>
        <p:txBody>
          <a:bodyPr lIns="0" r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Funding:</a:t>
            </a:r>
          </a:p>
          <a:p>
            <a:pPr marL="0" indent="0">
              <a:buNone/>
            </a:pPr>
            <a:r>
              <a:rPr lang="en-US" sz="2000" dirty="0"/>
              <a:t>CVD Epidemiology T32 Training Grant (NRSA: T32-HL007055-44)</a:t>
            </a:r>
          </a:p>
          <a:p>
            <a:pPr marL="0" indent="0">
              <a:buNone/>
            </a:pPr>
            <a:r>
              <a:rPr lang="en-US" sz="2000" dirty="0"/>
              <a:t>NIH grants CA154647, CA047988, CA182913, HL043851, HL080467, HL099355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2F9131-ACEE-F0CF-6AB7-FFA9720AD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291765-81EA-7F48-BB46-3341FFC32D6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669A296-A778-994F-FE45-01BAD6326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35" r="-1848" b="-1534"/>
          <a:stretch/>
        </p:blipFill>
        <p:spPr bwMode="auto">
          <a:xfrm>
            <a:off x="5232575" y="552756"/>
            <a:ext cx="3911425" cy="48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134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124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991616-54EC-304A-D574-CCBAB009D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Supplement: Distribution of Correlations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259B17-143B-5529-9E2E-6E2CEEAC6519}"/>
              </a:ext>
            </a:extLst>
          </p:cNvPr>
          <p:cNvGrpSpPr>
            <a:grpSpLocks noChangeAspect="1"/>
          </p:cNvGrpSpPr>
          <p:nvPr/>
        </p:nvGrpSpPr>
        <p:grpSpPr>
          <a:xfrm>
            <a:off x="434772" y="564345"/>
            <a:ext cx="5481890" cy="4487945"/>
            <a:chOff x="783387" y="95382"/>
            <a:chExt cx="6049587" cy="4952711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B6D1EEBE-E743-50F0-3DD8-35164F1A5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1294" y="95382"/>
              <a:ext cx="2011680" cy="16446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C717C2C7-C0D4-36EA-D845-2DFAD32C5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4852" y="1749423"/>
              <a:ext cx="2011680" cy="16446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16F5AE15-8F0A-C2C7-1A91-6130B1D5C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4852" y="95382"/>
              <a:ext cx="2011680" cy="16446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3A772D15-E1E0-9A09-BD61-36C962775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3387" y="1749423"/>
              <a:ext cx="2011680" cy="16446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 descr="Diagram&#10;&#10;Description automatically generated">
              <a:extLst>
                <a:ext uri="{FF2B5EF4-FFF2-40B4-BE49-F238E27FC236}">
                  <a16:creationId xmlns:a16="http://schemas.microsoft.com/office/drawing/2014/main" id="{DBE97AA0-8153-65A6-4D9E-5EF12D1EE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3387" y="3403440"/>
              <a:ext cx="2011680" cy="16446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13EA4C64-C6B7-61E8-A29B-E9AE8643A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3387" y="95382"/>
              <a:ext cx="2011680" cy="16446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8B8ED0F-AF40-75AE-8E4C-996B101AC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291765-81EA-7F48-BB46-3341FFC32D6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2" name="Picture 11" descr="Chart, waterfall chart&#10;&#10;Description automatically generated">
            <a:extLst>
              <a:ext uri="{FF2B5EF4-FFF2-40B4-BE49-F238E27FC236}">
                <a16:creationId xmlns:a16="http://schemas.microsoft.com/office/drawing/2014/main" id="{538E6EF9-D17B-62EC-88AB-BCE85F0878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8408" y="2265108"/>
            <a:ext cx="4258528" cy="27359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C36ECB-545D-E7CF-4C54-4F38399977FE}"/>
              </a:ext>
            </a:extLst>
          </p:cNvPr>
          <p:cNvSpPr txBox="1"/>
          <p:nvPr/>
        </p:nvSpPr>
        <p:spPr>
          <a:xfrm>
            <a:off x="6008244" y="853376"/>
            <a:ext cx="3064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Spearman correlations at the 5-sec-level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D7F27B-3A21-68DB-AD00-49134AE43B34}"/>
                  </a:ext>
                </a:extLst>
              </p:cNvPr>
              <p:cNvSpPr txBox="1"/>
              <p:nvPr/>
            </p:nvSpPr>
            <p:spPr>
              <a:xfrm>
                <a:off x="2492615" y="3597374"/>
                <a:ext cx="1133994" cy="30777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1" dirty="0"/>
                  <a:t> value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D7F27B-3A21-68DB-AD00-49134AE43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615" y="3597374"/>
                <a:ext cx="1133994" cy="307777"/>
              </a:xfrm>
              <a:prstGeom prst="rect">
                <a:avLst/>
              </a:prstGeom>
              <a:blipFill>
                <a:blip r:embed="rId9"/>
                <a:stretch>
                  <a:fillRect t="-25490" r="-1613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A500F70-8908-33BC-2DAA-0201AF61CC9A}"/>
              </a:ext>
            </a:extLst>
          </p:cNvPr>
          <p:cNvSpPr txBox="1"/>
          <p:nvPr/>
        </p:nvSpPr>
        <p:spPr>
          <a:xfrm rot="16200000">
            <a:off x="-347619" y="2474081"/>
            <a:ext cx="1191154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400" b="1" dirty="0"/>
              <a:t>Density</a:t>
            </a:r>
          </a:p>
        </p:txBody>
      </p:sp>
    </p:spTree>
    <p:extLst>
      <p:ext uri="{BB962C8B-B14F-4D97-AF65-F5344CB8AC3E}">
        <p14:creationId xmlns:p14="http://schemas.microsoft.com/office/powerpoint/2010/main" val="3256720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53A79F-C680-0390-FDA0-E9F2A73D95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291765-81EA-7F48-BB46-3341FFC32D6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F4092-538D-319A-8642-FD21023703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Evolution of Physical Behavior (PB) Assessment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5D39A6-6CCB-D86C-8EBB-280D069CBD7A}"/>
              </a:ext>
            </a:extLst>
          </p:cNvPr>
          <p:cNvSpPr txBox="1"/>
          <p:nvPr/>
        </p:nvSpPr>
        <p:spPr>
          <a:xfrm>
            <a:off x="278047" y="593910"/>
            <a:ext cx="781396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Accelerometry for physical behavior (PB) assessment</a:t>
            </a:r>
          </a:p>
          <a:p>
            <a:pPr marL="457200" indent="-280988">
              <a:buFont typeface="Arial" panose="020B0604020202020204" pitchFamily="34" charset="0"/>
              <a:buChar char="•"/>
            </a:pPr>
            <a:r>
              <a:rPr lang="en-US" sz="2400" dirty="0"/>
              <a:t>Initially developed in the 1980s</a:t>
            </a:r>
            <a:endParaRPr lang="en-US" sz="2800" dirty="0"/>
          </a:p>
          <a:p>
            <a:pPr marL="176212"/>
            <a:endParaRPr lang="en-US" sz="2800" dirty="0"/>
          </a:p>
          <a:p>
            <a:pPr marL="176212"/>
            <a:endParaRPr lang="en-US" sz="2800" dirty="0"/>
          </a:p>
          <a:p>
            <a:pPr marL="176212"/>
            <a:endParaRPr lang="en-US" sz="2800" dirty="0"/>
          </a:p>
          <a:p>
            <a:pPr marL="176212"/>
            <a:endParaRPr lang="en-US" sz="1200" dirty="0"/>
          </a:p>
          <a:p>
            <a:pPr marL="457200" indent="-280988">
              <a:buFont typeface="Arial" panose="020B0604020202020204" pitchFamily="34" charset="0"/>
              <a:buChar char="•"/>
            </a:pPr>
            <a:r>
              <a:rPr lang="en-US" sz="2400" dirty="0"/>
              <a:t>Now feasible for PB assessment in large samples</a:t>
            </a:r>
            <a:r>
              <a:rPr lang="en-US" sz="2400" baseline="30000" dirty="0"/>
              <a:t>1</a:t>
            </a:r>
            <a:r>
              <a:rPr lang="en-US" sz="2400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C5C4E4-6BD1-E33A-C862-846E545B3DB9}"/>
              </a:ext>
            </a:extLst>
          </p:cNvPr>
          <p:cNvSpPr txBox="1"/>
          <p:nvPr/>
        </p:nvSpPr>
        <p:spPr>
          <a:xfrm>
            <a:off x="6025640" y="4931126"/>
            <a:ext cx="2524124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14300" lvl="0" indent="-114300" algn="r">
              <a:buAutoNum type="arabicParenR"/>
              <a:defRPr/>
            </a:pPr>
            <a:r>
              <a:rPr lang="en-US" sz="1200" dirty="0"/>
              <a:t> Lee et al., </a:t>
            </a:r>
            <a:r>
              <a:rPr lang="en-US" sz="1200" i="1" dirty="0"/>
              <a:t>J </a:t>
            </a:r>
            <a:r>
              <a:rPr lang="en-US" sz="1200" i="1" dirty="0" err="1"/>
              <a:t>Meas</a:t>
            </a:r>
            <a:r>
              <a:rPr lang="en-US" sz="1200" i="1" dirty="0"/>
              <a:t> Phys </a:t>
            </a:r>
            <a:r>
              <a:rPr lang="en-US" sz="1200" i="1" dirty="0" err="1"/>
              <a:t>Behav</a:t>
            </a:r>
            <a:r>
              <a:rPr lang="en-US" sz="1200" dirty="0"/>
              <a:t> 2018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0CFFE5-A8E6-B339-B435-C4BEA85315D2}"/>
              </a:ext>
            </a:extLst>
          </p:cNvPr>
          <p:cNvGrpSpPr>
            <a:grpSpLocks noChangeAspect="1"/>
          </p:cNvGrpSpPr>
          <p:nvPr/>
        </p:nvGrpSpPr>
        <p:grpSpPr>
          <a:xfrm>
            <a:off x="1498085" y="1490192"/>
            <a:ext cx="4661929" cy="1260561"/>
            <a:chOff x="4325188" y="1915485"/>
            <a:chExt cx="4585704" cy="123995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767EE54-E461-6DB0-4CAF-38A1EA24C2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523" b="1"/>
            <a:stretch/>
          </p:blipFill>
          <p:spPr>
            <a:xfrm>
              <a:off x="4325188" y="1915485"/>
              <a:ext cx="4585703" cy="1239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1B2086F-9A9C-CD41-C4B4-28F80F762354}"/>
                </a:ext>
              </a:extLst>
            </p:cNvPr>
            <p:cNvSpPr/>
            <p:nvPr/>
          </p:nvSpPr>
          <p:spPr>
            <a:xfrm>
              <a:off x="4332039" y="1915485"/>
              <a:ext cx="4572000" cy="303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417F0F4-9749-36F6-1A97-5A1A4D98A6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723" t="3576" b="82447"/>
            <a:stretch/>
          </p:blipFill>
          <p:spPr>
            <a:xfrm>
              <a:off x="6184956" y="1915485"/>
              <a:ext cx="2725936" cy="364067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D11B344-74C0-599F-1CA0-11DA0CB9F343}"/>
              </a:ext>
            </a:extLst>
          </p:cNvPr>
          <p:cNvGrpSpPr/>
          <p:nvPr/>
        </p:nvGrpSpPr>
        <p:grpSpPr>
          <a:xfrm>
            <a:off x="450704" y="3365107"/>
            <a:ext cx="8288036" cy="1525667"/>
            <a:chOff x="284456" y="3318927"/>
            <a:chExt cx="8288036" cy="152566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6B76ECD-B79E-734D-9EB7-B2067844271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12942" y="4101764"/>
              <a:ext cx="3098616" cy="658368"/>
              <a:chOff x="-7607" y="2670735"/>
              <a:chExt cx="4440509" cy="943482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0C899CF3-EF64-2CEE-1471-4CA6773B72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5291" y="2671998"/>
                <a:ext cx="3321431" cy="940956"/>
              </a:xfrm>
              <a:prstGeom prst="rect">
                <a:avLst/>
              </a:prstGeom>
            </p:spPr>
          </p:pic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6A28F1AD-6078-E67B-2FC8-611321B211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304531"/>
              <a:stretch/>
            </p:blipFill>
            <p:spPr bwMode="auto">
              <a:xfrm>
                <a:off x="-7607" y="2670735"/>
                <a:ext cx="4440509" cy="9434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CB4E335-9B17-EFF1-A228-EAE4E68352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25676" y="3318927"/>
              <a:ext cx="3210971" cy="596198"/>
              <a:chOff x="2528218" y="4124488"/>
              <a:chExt cx="3806648" cy="706800"/>
            </a:xfrm>
          </p:grpSpPr>
          <p:pic>
            <p:nvPicPr>
              <p:cNvPr id="29" name="Picture 6">
                <a:extLst>
                  <a:ext uri="{FF2B5EF4-FFF2-40B4-BE49-F238E27FC236}">
                    <a16:creationId xmlns:a16="http://schemas.microsoft.com/office/drawing/2014/main" id="{B7887D3F-4A6B-068B-E01A-CC5F3FF888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9823" r="-1898"/>
              <a:stretch/>
            </p:blipFill>
            <p:spPr bwMode="auto">
              <a:xfrm>
                <a:off x="2578506" y="4124488"/>
                <a:ext cx="3756360" cy="706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B5FDA08-F086-23E5-446F-EF9E74BEAB38}"/>
                  </a:ext>
                </a:extLst>
              </p:cNvPr>
              <p:cNvSpPr txBox="1"/>
              <p:nvPr/>
            </p:nvSpPr>
            <p:spPr>
              <a:xfrm>
                <a:off x="2528218" y="4167746"/>
                <a:ext cx="1033413" cy="6202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3400" b="1" dirty="0">
                    <a:solidFill>
                      <a:srgbClr val="227AA0"/>
                    </a:solidFill>
                  </a:rPr>
                  <a:t>[UK]</a:t>
                </a: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C7763F9-B800-CDC6-73EB-95D2CC814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41456" y="3318927"/>
              <a:ext cx="3402210" cy="6266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BA60351-561B-4901-D54B-B10B3F3DFF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92080" y="4023303"/>
              <a:ext cx="2680412" cy="821291"/>
              <a:chOff x="4509810" y="3083791"/>
              <a:chExt cx="4103968" cy="1257475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731E28E0-9F1B-BAC6-2292-98BC674E48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681" r="962"/>
              <a:stretch/>
            </p:blipFill>
            <p:spPr>
              <a:xfrm>
                <a:off x="4509810" y="3083791"/>
                <a:ext cx="4103968" cy="125747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FAD2F9D-7227-D54B-81BF-A3F7E64410E7}"/>
                  </a:ext>
                </a:extLst>
              </p:cNvPr>
              <p:cNvSpPr txBox="1"/>
              <p:nvPr/>
            </p:nvSpPr>
            <p:spPr>
              <a:xfrm>
                <a:off x="6286961" y="3722881"/>
                <a:ext cx="1572175" cy="355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/>
                  <a:t>[in Sweden]</a:t>
                </a:r>
              </a:p>
            </p:txBody>
          </p:sp>
        </p:grpSp>
        <p:pic>
          <p:nvPicPr>
            <p:cNvPr id="36" name="Picture 4" descr="National Health and Nutrition Examination Survey">
              <a:extLst>
                <a:ext uri="{FF2B5EF4-FFF2-40B4-BE49-F238E27FC236}">
                  <a16:creationId xmlns:a16="http://schemas.microsoft.com/office/drawing/2014/main" id="{25657B76-13BE-48E5-33CA-6423B952F8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84456" y="3384925"/>
              <a:ext cx="2352330" cy="1375207"/>
            </a:xfrm>
            <a:prstGeom prst="corner">
              <a:avLst>
                <a:gd name="adj1" fmla="val 43955"/>
                <a:gd name="adj2" fmla="val 72164"/>
              </a:avLst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227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61A173-785D-8AD3-2FDF-F447882BC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291765-81EA-7F48-BB46-3341FFC32D6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CE8DE-0CE8-545B-640C-F642D0A0CE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Supplement: Distribution of Correlations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6F065CE-94BC-E0D9-C185-DD08CC2E7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222841"/>
              </p:ext>
            </p:extLst>
          </p:nvPr>
        </p:nvGraphicFramePr>
        <p:xfrm>
          <a:off x="1493520" y="1021477"/>
          <a:ext cx="7132320" cy="3657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1054187679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823653256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026561970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3542739300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197030453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Counts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457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0.15 (0.13)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0.11 (0.12)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0.42 (0.42)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0.43 (0.44)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661833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MIMS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457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0.44 (0.15)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0.28 (0.12)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0.98 (0.02)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7472274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AAI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457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0.46 (0.16)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0.29 (0.13)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 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964252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ENMO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457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0.72 (0.14)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 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 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598604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MIMS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457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0.35 (0.12)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0.21 (0.10)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0.93 (0.03)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1611941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AAI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457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0.39 (0.14)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0.22 (0.11)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0622592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ENMO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457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0.65 (0.14)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 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21712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r" fontAlgn="b"/>
                      <a:r>
                        <a:rPr lang="en-US" sz="2200" u="none" strike="noStrike" dirty="0">
                          <a:effectLst/>
                        </a:rPr>
                        <a:t> 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457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MAD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ENMO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AAI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MIMS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5250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261DBA4-6E10-0D11-9EF8-271877D6FB80}"/>
              </a:ext>
            </a:extLst>
          </p:cNvPr>
          <p:cNvSpPr txBox="1"/>
          <p:nvPr/>
        </p:nvSpPr>
        <p:spPr>
          <a:xfrm>
            <a:off x="100056" y="3159112"/>
            <a:ext cx="133277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5-sec- level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0C2FE4-4C09-64B3-1247-194EB2705720}"/>
              </a:ext>
            </a:extLst>
          </p:cNvPr>
          <p:cNvSpPr txBox="1"/>
          <p:nvPr/>
        </p:nvSpPr>
        <p:spPr>
          <a:xfrm>
            <a:off x="100056" y="1548997"/>
            <a:ext cx="133277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Minute-level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024A0C-338E-34F1-DB93-4257DF265223}"/>
              </a:ext>
            </a:extLst>
          </p:cNvPr>
          <p:cNvSpPr txBox="1"/>
          <p:nvPr/>
        </p:nvSpPr>
        <p:spPr>
          <a:xfrm>
            <a:off x="1640205" y="614162"/>
            <a:ext cx="45440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227AA0"/>
                </a:solidFill>
              </a:rPr>
              <a:t>Mean (SD) Spearman correlations</a:t>
            </a:r>
          </a:p>
        </p:txBody>
      </p:sp>
    </p:spTree>
    <p:extLst>
      <p:ext uri="{BB962C8B-B14F-4D97-AF65-F5344CB8AC3E}">
        <p14:creationId xmlns:p14="http://schemas.microsoft.com/office/powerpoint/2010/main" val="195857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8B9E22-7065-5AEA-5334-52BCD0BF5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291765-81EA-7F48-BB46-3341FFC32D6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5D880-40A0-F5CF-8EF0-117DEC36D9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Supplement: Week-Level Correlations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7075EB7-C642-9285-2206-67D263BB4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1" y="570282"/>
            <a:ext cx="8961119" cy="448056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312B5B8-FFFE-5EE8-767C-FA8CE836A9C5}"/>
              </a:ext>
            </a:extLst>
          </p:cNvPr>
          <p:cNvGrpSpPr/>
          <p:nvPr/>
        </p:nvGrpSpPr>
        <p:grpSpPr>
          <a:xfrm>
            <a:off x="1122113" y="3605930"/>
            <a:ext cx="1525988" cy="804776"/>
            <a:chOff x="1111953" y="3554496"/>
            <a:chExt cx="1525988" cy="80477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F7D91FA-6631-C510-9E89-0E7BDB03C8DB}"/>
                </a:ext>
              </a:extLst>
            </p:cNvPr>
            <p:cNvSpPr/>
            <p:nvPr/>
          </p:nvSpPr>
          <p:spPr>
            <a:xfrm>
              <a:off x="2191594" y="3555288"/>
              <a:ext cx="446347" cy="210312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7F34233-EC08-F2F4-34F1-64B8B6A31FDE}"/>
                </a:ext>
              </a:extLst>
            </p:cNvPr>
            <p:cNvSpPr/>
            <p:nvPr/>
          </p:nvSpPr>
          <p:spPr>
            <a:xfrm>
              <a:off x="1111953" y="3554496"/>
              <a:ext cx="415222" cy="804776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Greyed">
            <a:extLst>
              <a:ext uri="{FF2B5EF4-FFF2-40B4-BE49-F238E27FC236}">
                <a16:creationId xmlns:a16="http://schemas.microsoft.com/office/drawing/2014/main" id="{D09968FC-CC82-7E17-5C89-6F453BBF51E8}"/>
              </a:ext>
            </a:extLst>
          </p:cNvPr>
          <p:cNvSpPr/>
          <p:nvPr/>
        </p:nvSpPr>
        <p:spPr>
          <a:xfrm>
            <a:off x="3264530" y="2135485"/>
            <a:ext cx="461774" cy="21031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240839A-19EA-4832-3090-70A689818346}"/>
              </a:ext>
            </a:extLst>
          </p:cNvPr>
          <p:cNvSpPr/>
          <p:nvPr/>
        </p:nvSpPr>
        <p:spPr>
          <a:xfrm>
            <a:off x="3826504" y="1838689"/>
            <a:ext cx="429768" cy="210312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AEB040-6BB1-D0CB-B55E-767FC86D14AD}"/>
              </a:ext>
            </a:extLst>
          </p:cNvPr>
          <p:cNvGrpSpPr/>
          <p:nvPr/>
        </p:nvGrpSpPr>
        <p:grpSpPr>
          <a:xfrm>
            <a:off x="2191752" y="2136925"/>
            <a:ext cx="987552" cy="1397706"/>
            <a:chOff x="2171433" y="2075331"/>
            <a:chExt cx="960120" cy="139770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FD7642C-2E61-36EA-C4F0-5B49CC186544}"/>
                </a:ext>
              </a:extLst>
            </p:cNvPr>
            <p:cNvSpPr/>
            <p:nvPr/>
          </p:nvSpPr>
          <p:spPr>
            <a:xfrm>
              <a:off x="2171433" y="2960973"/>
              <a:ext cx="960120" cy="512064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195DD7D-DC6C-8B8E-BD35-169BEF1BB4E7}"/>
                </a:ext>
              </a:extLst>
            </p:cNvPr>
            <p:cNvSpPr/>
            <p:nvPr/>
          </p:nvSpPr>
          <p:spPr>
            <a:xfrm>
              <a:off x="2171433" y="2075331"/>
              <a:ext cx="960120" cy="210312"/>
            </a:xfrm>
            <a:prstGeom prst="round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56F938-1AE2-4A17-97FA-2F1DC1DF9D26}"/>
              </a:ext>
            </a:extLst>
          </p:cNvPr>
          <p:cNvGrpSpPr/>
          <p:nvPr/>
        </p:nvGrpSpPr>
        <p:grpSpPr>
          <a:xfrm>
            <a:off x="2186672" y="948505"/>
            <a:ext cx="987551" cy="1103195"/>
            <a:chOff x="2171433" y="886911"/>
            <a:chExt cx="960120" cy="1103195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CD66618-82D9-B0FA-50D4-1D0657AD9CB6}"/>
                </a:ext>
              </a:extLst>
            </p:cNvPr>
            <p:cNvSpPr/>
            <p:nvPr/>
          </p:nvSpPr>
          <p:spPr>
            <a:xfrm>
              <a:off x="2171433" y="886911"/>
              <a:ext cx="960120" cy="210312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E0DE9A9-47B9-CF86-1CDB-702A31268955}"/>
                </a:ext>
              </a:extLst>
            </p:cNvPr>
            <p:cNvSpPr/>
            <p:nvPr/>
          </p:nvSpPr>
          <p:spPr>
            <a:xfrm>
              <a:off x="2171433" y="1779794"/>
              <a:ext cx="960120" cy="210312"/>
            </a:xfrm>
            <a:prstGeom prst="round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AA928C-ADBB-C6C5-59DB-C8BC8A02B6D5}"/>
              </a:ext>
            </a:extLst>
          </p:cNvPr>
          <p:cNvGrpSpPr/>
          <p:nvPr/>
        </p:nvGrpSpPr>
        <p:grpSpPr>
          <a:xfrm>
            <a:off x="1108272" y="652789"/>
            <a:ext cx="460880" cy="1403991"/>
            <a:chOff x="1127828" y="601355"/>
            <a:chExt cx="451662" cy="140399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350A278-13A1-A80B-3999-92361CE6E668}"/>
                </a:ext>
              </a:extLst>
            </p:cNvPr>
            <p:cNvSpPr/>
            <p:nvPr/>
          </p:nvSpPr>
          <p:spPr>
            <a:xfrm>
              <a:off x="1127828" y="601355"/>
              <a:ext cx="429768" cy="208270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6C507C4-94D5-65A9-04A1-29874C85E592}"/>
                </a:ext>
              </a:extLst>
            </p:cNvPr>
            <p:cNvSpPr/>
            <p:nvPr/>
          </p:nvSpPr>
          <p:spPr>
            <a:xfrm>
              <a:off x="1131434" y="1795034"/>
              <a:ext cx="448056" cy="210312"/>
            </a:xfrm>
            <a:prstGeom prst="round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7695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872473-D90A-EAB0-8D08-415F64CC9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291765-81EA-7F48-BB46-3341FFC32D6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FE4FC-54C7-58E8-FB6C-AB534B604E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Supplement: Pearson Correlations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2D88CB-C2A8-DF8D-022F-659C79378B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Next slide: Correlation matrix with Pearson and Spearman correlations</a:t>
            </a:r>
          </a:p>
          <a:p>
            <a:r>
              <a:rPr lang="en-US" dirty="0"/>
              <a:t>Pearson – upper left of diagonal, value followed by </a:t>
            </a:r>
            <a:r>
              <a:rPr lang="en-US" i="1" baseline="30000" dirty="0"/>
              <a:t>p</a:t>
            </a:r>
          </a:p>
          <a:p>
            <a:r>
              <a:rPr lang="en-US" dirty="0"/>
              <a:t>Spearman – lower right of diagonal, value followed by </a:t>
            </a:r>
            <a:r>
              <a:rPr lang="en-US" i="1" baseline="30000" dirty="0"/>
              <a:t>s</a:t>
            </a:r>
            <a:endParaRPr lang="en-US" baseline="30000" dirty="0"/>
          </a:p>
          <a:p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887570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13A1AF-D6FB-1F1D-E6F6-732A29A6F38B}"/>
              </a:ext>
            </a:extLst>
          </p:cNvPr>
          <p:cNvSpPr/>
          <p:nvPr/>
        </p:nvSpPr>
        <p:spPr>
          <a:xfrm>
            <a:off x="0" y="0"/>
            <a:ext cx="9144000" cy="610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294D01-EDDC-8B6B-015C-8556F00A8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50685" y="4778446"/>
            <a:ext cx="2057400" cy="273844"/>
          </a:xfrm>
        </p:spPr>
        <p:txBody>
          <a:bodyPr/>
          <a:lstStyle/>
          <a:p>
            <a:fld id="{0D291765-81EA-7F48-BB46-3341FFC32D6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7E871-BD41-A656-1586-69680066D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Supplement: Pearson Correlations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3B1E3C-3EFD-9539-F287-160DFAD9A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55" y="146003"/>
            <a:ext cx="8354885" cy="496102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ACE742B-23AC-E190-09CE-C6D5822F9962}"/>
              </a:ext>
            </a:extLst>
          </p:cNvPr>
          <p:cNvSpPr/>
          <p:nvPr/>
        </p:nvSpPr>
        <p:spPr>
          <a:xfrm>
            <a:off x="811784" y="798576"/>
            <a:ext cx="707136" cy="25603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858FDA-B935-1A3A-61B4-49818AD0E285}"/>
              </a:ext>
            </a:extLst>
          </p:cNvPr>
          <p:cNvSpPr/>
          <p:nvPr/>
        </p:nvSpPr>
        <p:spPr>
          <a:xfrm>
            <a:off x="2354072" y="207979"/>
            <a:ext cx="707136" cy="25603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BADA6E-0E9C-5BEA-0991-02C31DEE684F}"/>
              </a:ext>
            </a:extLst>
          </p:cNvPr>
          <p:cNvSpPr/>
          <p:nvPr/>
        </p:nvSpPr>
        <p:spPr>
          <a:xfrm>
            <a:off x="4634992" y="918516"/>
            <a:ext cx="542544" cy="19202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35DC9BD-52B3-F31D-F5A4-48488C0D7539}"/>
              </a:ext>
            </a:extLst>
          </p:cNvPr>
          <p:cNvSpPr/>
          <p:nvPr/>
        </p:nvSpPr>
        <p:spPr>
          <a:xfrm>
            <a:off x="5856478" y="443183"/>
            <a:ext cx="542544" cy="19202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696D5FB-EEFF-EFC8-0C7E-FED75594BCA2}"/>
              </a:ext>
            </a:extLst>
          </p:cNvPr>
          <p:cNvSpPr/>
          <p:nvPr/>
        </p:nvSpPr>
        <p:spPr>
          <a:xfrm>
            <a:off x="3009265" y="2698599"/>
            <a:ext cx="411480" cy="17373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C7A3B14-7230-3F59-8E1B-5F92C3933C3F}"/>
              </a:ext>
            </a:extLst>
          </p:cNvPr>
          <p:cNvSpPr/>
          <p:nvPr/>
        </p:nvSpPr>
        <p:spPr>
          <a:xfrm>
            <a:off x="2073910" y="3780639"/>
            <a:ext cx="411480" cy="17373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447DCFF-6F87-DBA2-5335-36B27936DBE9}"/>
              </a:ext>
            </a:extLst>
          </p:cNvPr>
          <p:cNvSpPr/>
          <p:nvPr/>
        </p:nvSpPr>
        <p:spPr>
          <a:xfrm>
            <a:off x="1141222" y="3776828"/>
            <a:ext cx="411480" cy="610387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480E82-8B78-73AD-93A3-30F462667094}"/>
              </a:ext>
            </a:extLst>
          </p:cNvPr>
          <p:cNvSpPr/>
          <p:nvPr/>
        </p:nvSpPr>
        <p:spPr>
          <a:xfrm>
            <a:off x="2068195" y="1838406"/>
            <a:ext cx="889635" cy="169464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1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C6CA26-0F3E-172F-E971-C79B5D0EE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291765-81EA-7F48-BB46-3341FFC32D6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A99E5-DB5D-B379-A455-37BCA84701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Supplement: ENMO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45AA6B7A-42A0-7467-4EC1-00C892B6C85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73225" y="695325"/>
                <a:ext cx="8397551" cy="3733800"/>
              </a:xfrm>
            </p:spPr>
            <p:txBody>
              <a:bodyPr/>
              <a:lstStyle/>
              <a:p>
                <a:pPr marL="0" indent="0">
                  <a:spcAft>
                    <a:spcPts val="1800"/>
                  </a:spcAft>
                  <a:buNone/>
                </a:pPr>
                <a:r>
                  <a:rPr lang="en-US" b="1" dirty="0"/>
                  <a:t>Euclidean Norm Minus One (ENMO)</a:t>
                </a:r>
                <a:r>
                  <a:rPr lang="en-US" b="1" baseline="30000" dirty="0"/>
                  <a:t>1</a:t>
                </a:r>
                <a:endParaRPr lang="en-US" baseline="30000" dirty="0"/>
              </a:p>
              <a:p>
                <a:pPr marL="112713" indent="0">
                  <a:spcAft>
                    <a:spcPts val="1800"/>
                  </a:spcAft>
                  <a:buNone/>
                </a:pPr>
                <a:r>
                  <a:rPr lang="en-US" dirty="0"/>
                  <a:t>Computed using the R package `GGIR`</a:t>
                </a:r>
                <a:r>
                  <a:rPr lang="en-US" baseline="30000" dirty="0"/>
                  <a:t>2</a:t>
                </a:r>
              </a:p>
              <a:p>
                <a:pPr marL="569913" indent="-344488">
                  <a:buFont typeface="+mj-lt"/>
                  <a:buAutoNum type="arabicPeriod"/>
                </a:pPr>
                <a:r>
                  <a:rPr lang="en-US" dirty="0"/>
                  <a:t>Autocalibration of the signal based on local gravity</a:t>
                </a:r>
              </a:p>
              <a:p>
                <a:pPr marL="969963" lvl="1" indent="-287338">
                  <a:buFont typeface="+mj-lt"/>
                  <a:buAutoNum type="alphaLcParenR"/>
                </a:pPr>
                <a:r>
                  <a:rPr lang="en-US" sz="2100" dirty="0"/>
                  <a:t>Extracts periods of nonmovement in the data</a:t>
                </a:r>
              </a:p>
              <a:p>
                <a:pPr marL="969963" lvl="1" indent="-287338">
                  <a:spcAft>
                    <a:spcPts val="600"/>
                  </a:spcAft>
                  <a:buFont typeface="+mj-lt"/>
                  <a:buAutoNum type="alphaLcParenR"/>
                </a:pPr>
                <a:r>
                  <a:rPr lang="en-US" sz="2100" dirty="0"/>
                  <a:t>Derives calibration correction factors such that VM is 1 </a:t>
                </a:r>
                <a:r>
                  <a:rPr lang="en-US" sz="2100" i="1" dirty="0"/>
                  <a:t>g</a:t>
                </a:r>
                <a:r>
                  <a:rPr lang="en-US" sz="2100" dirty="0"/>
                  <a:t>  </a:t>
                </a:r>
              </a:p>
              <a:p>
                <a:pPr marL="569913" indent="-33655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/>
                  <a:t>Rounding negative ENMO values to zero</a:t>
                </a:r>
              </a:p>
              <a:p>
                <a:pPr marL="569913" indent="-336550">
                  <a:buFont typeface="+mj-lt"/>
                  <a:buAutoNum type="arabicPeriod"/>
                </a:pPr>
                <a:r>
                  <a:rPr lang="en-US" dirty="0"/>
                  <a:t>Computation of ENMO via: 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45AA6B7A-42A0-7467-4EC1-00C892B6C8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73225" y="695325"/>
                <a:ext cx="8397551" cy="3733800"/>
              </a:xfrm>
              <a:blipFill>
                <a:blip r:embed="rId3"/>
                <a:stretch>
                  <a:fillRect l="-1089" t="-2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6EB0593D-58F0-54FD-F075-C1800F6A5CFB}"/>
              </a:ext>
            </a:extLst>
          </p:cNvPr>
          <p:cNvGrpSpPr>
            <a:grpSpLocks noChangeAspect="1"/>
          </p:cNvGrpSpPr>
          <p:nvPr/>
        </p:nvGrpSpPr>
        <p:grpSpPr>
          <a:xfrm>
            <a:off x="7246619" y="552709"/>
            <a:ext cx="1754505" cy="1545924"/>
            <a:chOff x="7230803" y="613668"/>
            <a:chExt cx="1770322" cy="15598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1938BF6-4B9E-95C8-5155-82FA24F6BF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79958" y="613668"/>
              <a:ext cx="1721167" cy="1559861"/>
              <a:chOff x="3166110" y="1225296"/>
              <a:chExt cx="3032760" cy="2748534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29D7B2B-842B-B228-F17B-26F84F906E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8432" y="1225296"/>
                <a:ext cx="0" cy="181660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BF76659-B320-CFA8-623B-0532B7A7E8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6110" y="3025140"/>
                <a:ext cx="1052322" cy="94869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6779E530-9ED5-C118-E360-769766CE18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18432" y="3025140"/>
                <a:ext cx="1980438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54FAE75-DA5D-11E3-3AD7-8C92CDAD0C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8432" y="1395984"/>
                <a:ext cx="1249680" cy="162915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A408080-C7B4-6A62-3F27-0E7058A1FF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9000" y="3762375"/>
                <a:ext cx="210312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2D70DC3-DD0A-F9B7-9128-55C6EC5081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32120" y="3041904"/>
                <a:ext cx="504825" cy="7204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877D195-F15E-2BD2-BEA9-EDCD93502717}"/>
                    </a:ext>
                  </a:extLst>
                </p:cNvPr>
                <p:cNvSpPr txBox="1"/>
                <p:nvPr/>
              </p:nvSpPr>
              <p:spPr>
                <a:xfrm>
                  <a:off x="7491304" y="781928"/>
                  <a:ext cx="365760" cy="391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877D195-F15E-2BD2-BEA9-EDCD935027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1304" y="781928"/>
                  <a:ext cx="365760" cy="391261"/>
                </a:xfrm>
                <a:prstGeom prst="rect">
                  <a:avLst/>
                </a:prstGeom>
                <a:blipFill>
                  <a:blip r:embed="rId4"/>
                  <a:stretch>
                    <a:fillRect r="-6667" b="-4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76E09F5-194A-5CC8-408F-DE6EC485FE41}"/>
                    </a:ext>
                  </a:extLst>
                </p:cNvPr>
                <p:cNvSpPr txBox="1"/>
                <p:nvPr/>
              </p:nvSpPr>
              <p:spPr>
                <a:xfrm>
                  <a:off x="8388564" y="1284132"/>
                  <a:ext cx="3657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76E09F5-194A-5CC8-408F-DE6EC485FE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8564" y="1284132"/>
                  <a:ext cx="365760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6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6AF093A-202E-C095-3583-8E4F719A6CD6}"/>
                    </a:ext>
                  </a:extLst>
                </p:cNvPr>
                <p:cNvSpPr txBox="1"/>
                <p:nvPr/>
              </p:nvSpPr>
              <p:spPr>
                <a:xfrm>
                  <a:off x="7230803" y="1566437"/>
                  <a:ext cx="3657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6AF093A-202E-C095-3583-8E4F719A6C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0803" y="1566437"/>
                  <a:ext cx="36576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D2F7197-27F8-FA44-3B5D-6BBBF3ADA2B1}"/>
                    </a:ext>
                  </a:extLst>
                </p:cNvPr>
                <p:cNvSpPr txBox="1"/>
                <p:nvPr/>
              </p:nvSpPr>
              <p:spPr>
                <a:xfrm>
                  <a:off x="8451661" y="779956"/>
                  <a:ext cx="3657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VM</m:t>
                        </m:r>
                      </m:oMath>
                    </m:oMathPara>
                  </a14:m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D2F7197-27F8-FA44-3B5D-6BBBF3ADA2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1661" y="779956"/>
                  <a:ext cx="365760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3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5F53FA9-8997-B7C7-3463-A2D587433537}"/>
              </a:ext>
            </a:extLst>
          </p:cNvPr>
          <p:cNvSpPr txBox="1"/>
          <p:nvPr/>
        </p:nvSpPr>
        <p:spPr>
          <a:xfrm>
            <a:off x="6482081" y="4285100"/>
            <a:ext cx="26543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nl-NL" sz="1200" b="0" i="0" u="none" strike="noStrike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nl-NL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Van Hees et al., </a:t>
            </a:r>
            <a:r>
              <a:rPr lang="nl-NL" sz="12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PLoS One</a:t>
            </a:r>
            <a:r>
              <a:rPr lang="nl-NL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2013</a:t>
            </a:r>
          </a:p>
          <a:p>
            <a:r>
              <a:rPr lang="nl-NL" sz="1200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 </a:t>
            </a:r>
            <a:r>
              <a:rPr lang="nl-NL" sz="1200" dirty="0">
                <a:solidFill>
                  <a:srgbClr val="000000"/>
                </a:solidFill>
                <a:latin typeface="Calibri" panose="020F0502020204030204" pitchFamily="34" charset="0"/>
              </a:rPr>
              <a:t>Migueles et al., </a:t>
            </a:r>
            <a:r>
              <a:rPr lang="en-US" sz="12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 </a:t>
            </a:r>
            <a:r>
              <a:rPr lang="en-US" sz="12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Meas</a:t>
            </a:r>
            <a:r>
              <a:rPr lang="en-US" sz="12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Phys </a:t>
            </a:r>
            <a:r>
              <a:rPr lang="en-US" sz="12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Behav</a:t>
            </a:r>
            <a:r>
              <a:rPr lang="nl-NL" sz="1200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nl-NL" sz="1200" dirty="0">
                <a:solidFill>
                  <a:srgbClr val="000000"/>
                </a:solidFill>
                <a:latin typeface="Calibri" panose="020F0502020204030204" pitchFamily="34" charset="0"/>
              </a:rPr>
              <a:t>2019</a:t>
            </a:r>
            <a:endParaRPr lang="nl-NL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557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C6CA26-0F3E-172F-E971-C79B5D0EE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291765-81EA-7F48-BB46-3341FFC32D6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A99E5-DB5D-B379-A455-37BCA84701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Supplement: MAD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45AA6B7A-42A0-7467-4EC1-00C892B6C85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277924" y="769216"/>
                <a:ext cx="8229600" cy="3733800"/>
              </a:xfrm>
            </p:spPr>
            <p:txBody>
              <a:bodyPr/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b="1" dirty="0"/>
                  <a:t>Mean Amplitude Deviation (MAD) </a:t>
                </a:r>
                <a:endParaRPr lang="en-US" dirty="0"/>
              </a:p>
              <a:p>
                <a:pPr marL="112713" indent="0">
                  <a:spcAft>
                    <a:spcPts val="600"/>
                  </a:spcAft>
                  <a:buNone/>
                </a:pPr>
                <a:r>
                  <a:rPr lang="en-US" dirty="0"/>
                  <a:t>Computed using the R package `GGIR` </a:t>
                </a:r>
                <a:r>
                  <a:rPr lang="en-US" baseline="30000" dirty="0"/>
                  <a:t>1,2</a:t>
                </a:r>
              </a:p>
              <a:p>
                <a:pPr marL="569913" indent="-344488">
                  <a:buFont typeface="+mj-lt"/>
                  <a:buAutoNum type="arabicPeriod"/>
                </a:pPr>
                <a:r>
                  <a:rPr lang="en-US" dirty="0"/>
                  <a:t>Autocalibration of the signal based on local gravity</a:t>
                </a:r>
              </a:p>
              <a:p>
                <a:pPr marL="969963" lvl="1" indent="-287338">
                  <a:buFont typeface="+mj-lt"/>
                  <a:buAutoNum type="alphaLcParenR"/>
                </a:pPr>
                <a:r>
                  <a:rPr lang="en-US" sz="2100" dirty="0"/>
                  <a:t>Extracts periods of nonmovement in the data</a:t>
                </a:r>
              </a:p>
              <a:p>
                <a:pPr marL="969963" lvl="1" indent="-287338">
                  <a:spcAft>
                    <a:spcPts val="800"/>
                  </a:spcAft>
                  <a:buFont typeface="+mj-lt"/>
                  <a:buAutoNum type="alphaLcParenR"/>
                </a:pPr>
                <a:r>
                  <a:rPr lang="en-US" sz="2100" dirty="0"/>
                  <a:t>Derives calibration correction factors such that VM is 1 </a:t>
                </a:r>
                <a:r>
                  <a:rPr lang="en-US" sz="2100" i="1" dirty="0"/>
                  <a:t>g</a:t>
                </a:r>
                <a:r>
                  <a:rPr lang="en-US" sz="2100" dirty="0"/>
                  <a:t>  </a:t>
                </a:r>
              </a:p>
              <a:p>
                <a:pPr marL="569913" indent="-336550">
                  <a:buFont typeface="+mj-lt"/>
                  <a:buAutoNum type="arabicPeriod"/>
                </a:pPr>
                <a:r>
                  <a:rPr lang="en-US" dirty="0"/>
                  <a:t>Computation of MAD via: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VM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3713163" indent="0">
                  <a:buNone/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VM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45AA6B7A-42A0-7467-4EC1-00C892B6C8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277924" y="769216"/>
                <a:ext cx="8229600" cy="3733800"/>
              </a:xfrm>
              <a:blipFill>
                <a:blip r:embed="rId3"/>
                <a:stretch>
                  <a:fillRect l="-1185" t="-2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210019D5-AD7A-937E-C0D4-6BC9AAF0AB2D}"/>
              </a:ext>
            </a:extLst>
          </p:cNvPr>
          <p:cNvGrpSpPr/>
          <p:nvPr/>
        </p:nvGrpSpPr>
        <p:grpSpPr>
          <a:xfrm>
            <a:off x="6254012" y="488390"/>
            <a:ext cx="2660487" cy="1345614"/>
            <a:chOff x="6254012" y="724610"/>
            <a:chExt cx="2660487" cy="134561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7F923A1-9A18-0826-C515-24D34E55963C}"/>
                </a:ext>
              </a:extLst>
            </p:cNvPr>
            <p:cNvGrpSpPr/>
            <p:nvPr/>
          </p:nvGrpSpPr>
          <p:grpSpPr>
            <a:xfrm>
              <a:off x="6254012" y="795423"/>
              <a:ext cx="2660487" cy="1274801"/>
              <a:chOff x="5921229" y="725448"/>
              <a:chExt cx="2660487" cy="1274801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8CEF6D8-B02E-6BE9-5CB7-8D35F2D1F7BF}"/>
                  </a:ext>
                </a:extLst>
              </p:cNvPr>
              <p:cNvSpPr/>
              <p:nvPr/>
            </p:nvSpPr>
            <p:spPr>
              <a:xfrm>
                <a:off x="6478596" y="725448"/>
                <a:ext cx="2103120" cy="12748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0335363-A4F5-5316-9B05-D1325DA760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0594" y="1362848"/>
                <a:ext cx="218112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B25AD97F-8F22-DB1D-7E04-0896EA86A9FE}"/>
                      </a:ext>
                    </a:extLst>
                  </p:cNvPr>
                  <p:cNvSpPr txBox="1"/>
                  <p:nvPr/>
                </p:nvSpPr>
                <p:spPr>
                  <a:xfrm>
                    <a:off x="5921229" y="1188839"/>
                    <a:ext cx="55646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VM</m:t>
                              </m:r>
                            </m:e>
                          </m:acc>
                        </m:oMath>
                      </m:oMathPara>
                    </a14:m>
                    <a:endParaRPr lang="en-US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B25AD97F-8F22-DB1D-7E04-0896EA86A9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21229" y="1188839"/>
                    <a:ext cx="55646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4CB3406-B23D-7230-8C0C-988D7C7A68E0}"/>
                </a:ext>
              </a:extLst>
            </p:cNvPr>
            <p:cNvGrpSpPr/>
            <p:nvPr/>
          </p:nvGrpSpPr>
          <p:grpSpPr>
            <a:xfrm>
              <a:off x="6912414" y="724610"/>
              <a:ext cx="1863844" cy="1287316"/>
              <a:chOff x="6912414" y="724610"/>
              <a:chExt cx="1863844" cy="1287316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4BA3D73-AB03-564E-DA4D-2AED80C73D38}"/>
                  </a:ext>
                </a:extLst>
              </p:cNvPr>
              <p:cNvSpPr/>
              <p:nvPr/>
            </p:nvSpPr>
            <p:spPr>
              <a:xfrm>
                <a:off x="6921329" y="958855"/>
                <a:ext cx="91440" cy="9144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BFE4910-7880-8037-8816-6325D8EE63FD}"/>
                  </a:ext>
                </a:extLst>
              </p:cNvPr>
              <p:cNvSpPr/>
              <p:nvPr/>
            </p:nvSpPr>
            <p:spPr>
              <a:xfrm>
                <a:off x="7215548" y="1612231"/>
                <a:ext cx="91440" cy="9144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97B5E28-20E6-B43A-1DF8-59C88CF8F656}"/>
                  </a:ext>
                </a:extLst>
              </p:cNvPr>
              <p:cNvSpPr/>
              <p:nvPr/>
            </p:nvSpPr>
            <p:spPr>
              <a:xfrm>
                <a:off x="7389418" y="1031607"/>
                <a:ext cx="91440" cy="9144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38C5619-DBFA-D2E8-9E29-A2381D87F4AA}"/>
                  </a:ext>
                </a:extLst>
              </p:cNvPr>
              <p:cNvSpPr/>
              <p:nvPr/>
            </p:nvSpPr>
            <p:spPr>
              <a:xfrm>
                <a:off x="7618018" y="917817"/>
                <a:ext cx="91440" cy="9144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1A2613F-FEEF-2609-D63F-647C84A2359C}"/>
                  </a:ext>
                </a:extLst>
              </p:cNvPr>
              <p:cNvSpPr/>
              <p:nvPr/>
            </p:nvSpPr>
            <p:spPr>
              <a:xfrm>
                <a:off x="8097357" y="1540444"/>
                <a:ext cx="91440" cy="9144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CF9DBB3-45B3-2AA1-5AD6-F87CBFB61FC9}"/>
                  </a:ext>
                </a:extLst>
              </p:cNvPr>
              <p:cNvSpPr/>
              <p:nvPr/>
            </p:nvSpPr>
            <p:spPr>
              <a:xfrm>
                <a:off x="8296198" y="1920486"/>
                <a:ext cx="91440" cy="9144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3DB71FD-6954-1C61-E34C-AF7FBCC9201D}"/>
                  </a:ext>
                </a:extLst>
              </p:cNvPr>
              <p:cNvSpPr/>
              <p:nvPr/>
            </p:nvSpPr>
            <p:spPr>
              <a:xfrm>
                <a:off x="7861858" y="1205915"/>
                <a:ext cx="91440" cy="9144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CF757D4-10F9-00B3-24CD-27FCF8F9B48C}"/>
                  </a:ext>
                </a:extLst>
              </p:cNvPr>
              <p:cNvSpPr/>
              <p:nvPr/>
            </p:nvSpPr>
            <p:spPr>
              <a:xfrm>
                <a:off x="8684818" y="1097526"/>
                <a:ext cx="91440" cy="9144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4D74CEE-932F-1D93-3F0B-59186404DE20}"/>
                  </a:ext>
                </a:extLst>
              </p:cNvPr>
              <p:cNvSpPr/>
              <p:nvPr/>
            </p:nvSpPr>
            <p:spPr>
              <a:xfrm>
                <a:off x="8501938" y="1737606"/>
                <a:ext cx="91440" cy="9144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1BB315C-4522-3229-3FE6-3A186C1431FF}"/>
                  </a:ext>
                </a:extLst>
              </p:cNvPr>
              <p:cNvCxnSpPr>
                <a:stCxn id="11" idx="0"/>
              </p:cNvCxnSpPr>
              <p:nvPr/>
            </p:nvCxnSpPr>
            <p:spPr>
              <a:xfrm>
                <a:off x="6967049" y="958855"/>
                <a:ext cx="0" cy="429380"/>
              </a:xfrm>
              <a:prstGeom prst="line">
                <a:avLst/>
              </a:prstGeom>
              <a:ln w="28575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BE1D7CB-148F-3069-3136-7D822530D5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1268" y="1382520"/>
                <a:ext cx="0" cy="252775"/>
              </a:xfrm>
              <a:prstGeom prst="line">
                <a:avLst/>
              </a:prstGeom>
              <a:ln w="28575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018525-D2D2-CD86-40C9-BA23FE23A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5138" y="1112766"/>
                <a:ext cx="0" cy="252775"/>
              </a:xfrm>
              <a:prstGeom prst="line">
                <a:avLst/>
              </a:prstGeom>
              <a:ln w="28575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D97239C-229E-CACA-2D11-85256F5138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4253" y="986378"/>
                <a:ext cx="0" cy="396142"/>
              </a:xfrm>
              <a:prstGeom prst="line">
                <a:avLst/>
              </a:prstGeom>
              <a:ln w="28575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80075F2-F107-6621-5BEC-8B15911178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578" y="1256132"/>
                <a:ext cx="0" cy="126388"/>
              </a:xfrm>
              <a:prstGeom prst="line">
                <a:avLst/>
              </a:prstGeom>
              <a:ln w="28575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D750EDF-B7DA-89DD-653A-BB56E71048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3592" y="1365541"/>
                <a:ext cx="0" cy="201645"/>
              </a:xfrm>
              <a:prstGeom prst="line">
                <a:avLst/>
              </a:prstGeom>
              <a:ln w="28575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1096C6B-79B7-F065-BAB9-F5F07E1CB2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4813" y="1365541"/>
                <a:ext cx="0" cy="562731"/>
              </a:xfrm>
              <a:prstGeom prst="line">
                <a:avLst/>
              </a:prstGeom>
              <a:ln w="28575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DA9C19C-30FB-1004-C8C2-4A1C13BA75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47658" y="1365541"/>
                <a:ext cx="0" cy="392730"/>
              </a:xfrm>
              <a:prstGeom prst="line">
                <a:avLst/>
              </a:prstGeom>
              <a:ln w="28575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7C841EFC-FF92-02DB-87E0-A6F013E857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30538" y="1146316"/>
                <a:ext cx="515" cy="219225"/>
              </a:xfrm>
              <a:prstGeom prst="line">
                <a:avLst/>
              </a:prstGeom>
              <a:ln w="28575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40175E73-FD76-A006-B9B8-D4361BDDD79C}"/>
                      </a:ext>
                    </a:extLst>
                  </p:cNvPr>
                  <p:cNvSpPr txBox="1"/>
                  <p:nvPr/>
                </p:nvSpPr>
                <p:spPr>
                  <a:xfrm>
                    <a:off x="6912414" y="724610"/>
                    <a:ext cx="518160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40175E73-FD76-A006-B9B8-D4361BDDD7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2414" y="724610"/>
                    <a:ext cx="51816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47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AAFDFBE4-7F47-F66B-CBD2-8FBBB6C94933}"/>
              </a:ext>
            </a:extLst>
          </p:cNvPr>
          <p:cNvSpPr txBox="1"/>
          <p:nvPr/>
        </p:nvSpPr>
        <p:spPr>
          <a:xfrm>
            <a:off x="6539758" y="4306799"/>
            <a:ext cx="25737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rtl="0" fontAlgn="ctr"/>
            <a:r>
              <a:rPr lang="en-US" sz="1200" baseline="30000" dirty="0"/>
              <a:t>1</a:t>
            </a:r>
            <a:r>
              <a:rPr lang="nl-NL" sz="1200" b="0" i="0" u="none" strike="noStrike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Vaha-Ypya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et al., </a:t>
            </a:r>
            <a:r>
              <a:rPr lang="en-US" sz="12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Clin </a:t>
            </a:r>
            <a:r>
              <a:rPr lang="en-US" sz="12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Physiol</a:t>
            </a:r>
            <a:r>
              <a:rPr lang="en-US" sz="12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Funct</a:t>
            </a:r>
            <a:r>
              <a:rPr lang="en-US" sz="12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2015</a:t>
            </a:r>
          </a:p>
          <a:p>
            <a:pPr fontAlgn="ctr"/>
            <a:r>
              <a:rPr lang="nl-NL" sz="1200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 </a:t>
            </a:r>
            <a:r>
              <a:rPr lang="nl-NL" sz="1200" dirty="0">
                <a:solidFill>
                  <a:srgbClr val="000000"/>
                </a:solidFill>
                <a:latin typeface="Calibri" panose="020F0502020204030204" pitchFamily="34" charset="0"/>
              </a:rPr>
              <a:t>Migueles et al., </a:t>
            </a:r>
            <a:r>
              <a:rPr lang="en-US" sz="12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 </a:t>
            </a:r>
            <a:r>
              <a:rPr lang="en-US" sz="12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Meas</a:t>
            </a:r>
            <a:r>
              <a:rPr lang="en-US" sz="12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Phys </a:t>
            </a:r>
            <a:r>
              <a:rPr lang="en-US" sz="12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Behav</a:t>
            </a:r>
            <a:r>
              <a:rPr lang="nl-NL" sz="1200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nl-NL" sz="1200" dirty="0">
                <a:solidFill>
                  <a:srgbClr val="000000"/>
                </a:solidFill>
                <a:latin typeface="Calibri" panose="020F0502020204030204" pitchFamily="34" charset="0"/>
              </a:rPr>
              <a:t>2019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456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C6CA26-0F3E-172F-E971-C79B5D0EE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291765-81EA-7F48-BB46-3341FFC32D6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A99E5-DB5D-B379-A455-37BCA84701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Supplement: AAI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45AA6B7A-42A0-7467-4EC1-00C892B6C857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457200" y="532765"/>
                <a:ext cx="8229600" cy="4121666"/>
              </a:xfrm>
            </p:spPr>
            <p:txBody>
              <a:bodyPr/>
              <a:lstStyle/>
              <a:p>
                <a:pPr marL="0" indent="0">
                  <a:spcAft>
                    <a:spcPts val="400"/>
                  </a:spcAft>
                  <a:buNone/>
                </a:pPr>
                <a:r>
                  <a:rPr lang="en-US" b="1" dirty="0"/>
                  <a:t>Accelerometer Activity Index (AAI)</a:t>
                </a:r>
                <a:r>
                  <a:rPr lang="en-US" dirty="0"/>
                  <a:t> </a:t>
                </a:r>
                <a:r>
                  <a:rPr lang="en-US" baseline="30000" dirty="0"/>
                  <a:t>1</a:t>
                </a:r>
                <a:endParaRPr lang="en-US" b="1" dirty="0"/>
              </a:p>
              <a:p>
                <a:pPr marL="0" indent="0">
                  <a:spcAft>
                    <a:spcPts val="400"/>
                  </a:spcAft>
                  <a:buNone/>
                </a:pPr>
                <a:r>
                  <a:rPr lang="en-US" dirty="0"/>
                  <a:t>Computed using the R package `</a:t>
                </a:r>
                <a:r>
                  <a:rPr lang="en-US" dirty="0" err="1"/>
                  <a:t>ActivityIndex</a:t>
                </a:r>
                <a:r>
                  <a:rPr lang="en-US" dirty="0"/>
                  <a:t>` </a:t>
                </a:r>
                <a:r>
                  <a:rPr lang="en-US" baseline="30000" dirty="0"/>
                  <a:t>1</a:t>
                </a:r>
                <a:endParaRPr lang="en-US" dirty="0"/>
              </a:p>
              <a:p>
                <a:pPr marL="346075" indent="-346075">
                  <a:buFont typeface="+mj-lt"/>
                  <a:buAutoNum type="arabicPeriod"/>
                </a:pPr>
                <a:r>
                  <a:rPr lang="en-US" dirty="0"/>
                  <a:t>Estimate the signal’s systematic noise during </a:t>
                </a:r>
                <a:r>
                  <a:rPr lang="en-US" dirty="0" err="1"/>
                  <a:t>nonwear</a:t>
                </a:r>
                <a:r>
                  <a:rPr lang="en-US" dirty="0"/>
                  <a:t>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→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</m:e>
                    </m:acc>
                  </m:oMath>
                </a14:m>
                <a:endParaRPr lang="en-US" sz="2400" dirty="0">
                  <a:solidFill>
                    <a:srgbClr val="0070C0"/>
                  </a:solidFill>
                  <a:effectLst/>
                  <a:ea typeface="Calibri" panose="020F0502020204030204" pitchFamily="34" charset="0"/>
                </a:endParaRPr>
              </a:p>
              <a:p>
                <a:pPr marL="742950" lvl="1" indent="-225425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Used as an offset and scaling factor</a:t>
                </a:r>
              </a:p>
              <a:p>
                <a:pPr marL="346075" indent="-346075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/>
                  <a:t>Compute the signal </a:t>
                </a:r>
                <a:r>
                  <a:rPr lang="en-US" dirty="0">
                    <a:effectLst/>
                    <a:ea typeface="Times New Roman" panose="02020603050405020304" pitchFamily="18" charset="0"/>
                  </a:rPr>
                  <a:t>variance along each axis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en-US" dirty="0">
                    <a:effectLst/>
                    <a:ea typeface="Times New Roman" panose="02020603050405020304" pitchFamily="18" charset="0"/>
                  </a:rPr>
                  <a:t> in the window of length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𝐻</m:t>
                    </m:r>
                  </m:oMath>
                </a14:m>
                <a:r>
                  <a:rPr lang="en-US" dirty="0">
                    <a:effectLst/>
                    <a:ea typeface="Times New Roman" panose="02020603050405020304" pitchFamily="18" charset="0"/>
                  </a:rPr>
                  <a:t> starting at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en-US" dirty="0"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→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𝐻</m:t>
                        </m:r>
                      </m:e>
                    </m:d>
                  </m:oMath>
                </a14:m>
                <a:endParaRPr lang="en-US" dirty="0">
                  <a:effectLst/>
                  <a:ea typeface="Calibri" panose="020F0502020204030204" pitchFamily="34" charset="0"/>
                </a:endParaRPr>
              </a:p>
              <a:p>
                <a:pPr marL="346075" indent="-346075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ea typeface="Calibri" panose="020F0502020204030204" pitchFamily="34" charset="0"/>
                  </a:rPr>
                  <a:t>Derive the AAI for the window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</m:oMath>
                </a14:m>
                <a:r>
                  <a:rPr lang="en-US" dirty="0">
                    <a:effectLst/>
                    <a:ea typeface="Calibri" panose="020F050202020403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𝐻</m:t>
                    </m:r>
                  </m:oMath>
                </a14:m>
                <a:r>
                  <a:rPr lang="en-US" dirty="0">
                    <a:effectLst/>
                    <a:ea typeface="Calibri" panose="020F0502020204030204" pitchFamily="34" charset="0"/>
                  </a:rPr>
                  <a:t>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7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17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AI</m:t>
                      </m:r>
                      <m:d>
                        <m:dPr>
                          <m:ctrlPr>
                            <a:rPr lang="en-US" sz="17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7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7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;</m:t>
                          </m:r>
                          <m:r>
                            <a:rPr lang="en-US" sz="17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𝐻</m:t>
                          </m:r>
                        </m:e>
                      </m:d>
                      <m:r>
                        <a:rPr lang="en-US" sz="17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7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func>
                            <m:funcPr>
                              <m:ctrlPr>
                                <a:rPr lang="en-US" sz="17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7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7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7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7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7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7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17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17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17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17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</a:rPr>
                                            <m:t>3</m:t>
                                          </m:r>
                                        </m:sup>
                                        <m:e>
                                          <m:f>
                                            <m:fPr>
                                              <m:ctrlPr>
                                                <a:rPr lang="en-US" sz="17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Sup>
                                                <m:sSubSupPr>
                                                  <m:ctrlPr>
                                                    <a:rPr lang="en-US" sz="17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17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</a:rPr>
                                                    <m:t>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7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</a:rPr>
                                                    <m:t>𝑚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17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  <m:d>
                                                <m:dPr>
                                                  <m:ctrlPr>
                                                    <a:rPr lang="en-US" sz="17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7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lang="en-US" sz="17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</a:rPr>
                                                    <m:t>;</m:t>
                                                  </m:r>
                                                  <m:r>
                                                    <a:rPr lang="en-US" sz="17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</a:rPr>
                                                    <m:t>𝐻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sz="17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</a:rPr>
                                                <m:t>−</m:t>
                                              </m:r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sz="17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sz="17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sz="1700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</a:rPr>
                                                        <m:t>σ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17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acc>
                                            </m:num>
                                            <m:den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sz="17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en-US" sz="17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sz="1700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</a:rPr>
                                                        <m:t>σ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1700" i="1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acc>
                                            </m:den>
                                          </m:f>
                                        </m:e>
                                      </m:nary>
                                    </m:e>
                                  </m:d>
                                  <m:r>
                                    <a:rPr lang="en-US" sz="17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func>
                        </m:e>
                      </m:rad>
                    </m:oMath>
                  </m:oMathPara>
                </a14:m>
                <a:endParaRPr lang="en-US" sz="1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45AA6B7A-42A0-7467-4EC1-00C892B6C8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457200" y="532765"/>
                <a:ext cx="8229600" cy="4121666"/>
              </a:xfrm>
              <a:blipFill>
                <a:blip r:embed="rId2"/>
                <a:stretch>
                  <a:fillRect l="-1185" t="-2068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F1D97D1-5058-3FD0-A85D-3213CAC70672}"/>
              </a:ext>
            </a:extLst>
          </p:cNvPr>
          <p:cNvSpPr txBox="1"/>
          <p:nvPr/>
        </p:nvSpPr>
        <p:spPr>
          <a:xfrm>
            <a:off x="7374141" y="4469765"/>
            <a:ext cx="174890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ctr"/>
            <a:r>
              <a:rPr lang="en-US" sz="1200" baseline="30000" dirty="0"/>
              <a:t>1</a:t>
            </a:r>
            <a:r>
              <a:rPr lang="nl-NL" sz="1200" b="0" i="0" u="none" strike="noStrike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Bai et al., </a:t>
            </a:r>
            <a:r>
              <a:rPr lang="en-US" sz="12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PLoS</a:t>
            </a:r>
            <a:r>
              <a:rPr lang="en-US" sz="12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One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660962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C6CA26-0F3E-172F-E971-C79B5D0EE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291765-81EA-7F48-BB46-3341FFC32D6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A99E5-DB5D-B379-A455-37BCA84701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Supplement: MIMS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AA6B7A-42A0-7467-4EC1-00C892B6C8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Monitor-Independent Movement Summary (MIMS) </a:t>
            </a:r>
            <a:r>
              <a:rPr lang="en-US" b="1" baseline="30000" dirty="0"/>
              <a:t>1</a:t>
            </a:r>
          </a:p>
          <a:p>
            <a:pPr marL="0" indent="0">
              <a:buNone/>
            </a:pPr>
            <a:r>
              <a:rPr lang="en-US" dirty="0"/>
              <a:t>Computed using the R package `</a:t>
            </a:r>
            <a:r>
              <a:rPr lang="en-US" dirty="0" err="1"/>
              <a:t>MIMSunit</a:t>
            </a:r>
            <a:r>
              <a:rPr lang="en-US" dirty="0"/>
              <a:t>` </a:t>
            </a:r>
            <a:r>
              <a:rPr lang="en-US" baseline="30000" dirty="0"/>
              <a:t>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Interpolate the signal by fitting a continuous function to the observed discrete points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Extrapolate the signal during periods where accelerations exceeded the device’s dynamic range, the maxed-out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Apply a bandpass filter to filters out signal artifacts and eliminate the gravity vector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Sum the signal AUC across axes within each epoch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47AD4-7E44-AF32-9176-522D2086D1EE}"/>
              </a:ext>
            </a:extLst>
          </p:cNvPr>
          <p:cNvSpPr txBox="1"/>
          <p:nvPr/>
        </p:nvSpPr>
        <p:spPr>
          <a:xfrm>
            <a:off x="6788674" y="4459759"/>
            <a:ext cx="235532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ctr"/>
            <a:r>
              <a:rPr lang="en-US" sz="1200" baseline="30000" dirty="0"/>
              <a:t>1</a:t>
            </a:r>
            <a:r>
              <a:rPr lang="nl-NL" sz="1200" b="0" i="0" u="none" strike="noStrike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John et al., </a:t>
            </a:r>
            <a:r>
              <a:rPr lang="en-US" sz="12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 </a:t>
            </a:r>
            <a:r>
              <a:rPr lang="en-US" sz="12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Meas</a:t>
            </a:r>
            <a:r>
              <a:rPr lang="en-US" sz="12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Phys </a:t>
            </a:r>
            <a:r>
              <a:rPr lang="en-US" sz="12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Behav</a:t>
            </a:r>
            <a:r>
              <a:rPr lang="en-US" sz="12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2019</a:t>
            </a:r>
          </a:p>
        </p:txBody>
      </p:sp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BC7A571E-40CE-D7D2-C0E3-A3BC706E7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915" y="-683741"/>
            <a:ext cx="3338638" cy="5143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678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16D71A-5BB9-6C1A-5B83-B69A70448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291765-81EA-7F48-BB46-3341FFC32D6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E36ED-54DE-B269-2D57-FA30EB4D4B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Supplement: </a:t>
            </a:r>
            <a:r>
              <a:rPr lang="en-US" dirty="0" err="1"/>
              <a:t>ActiLife</a:t>
            </a:r>
            <a:r>
              <a:rPr lang="en-US" dirty="0"/>
              <a:t> Count Algorithm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ABF731-EA8F-9AC5-BF2F-1393103256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" t="4779" r="2737" b="3465"/>
          <a:stretch/>
        </p:blipFill>
        <p:spPr bwMode="auto">
          <a:xfrm>
            <a:off x="1309370" y="546793"/>
            <a:ext cx="6700520" cy="434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FC8968-1B81-EEF6-5A15-6B429EF59F81}"/>
              </a:ext>
            </a:extLst>
          </p:cNvPr>
          <p:cNvSpPr txBox="1"/>
          <p:nvPr/>
        </p:nvSpPr>
        <p:spPr>
          <a:xfrm>
            <a:off x="162560" y="4914490"/>
            <a:ext cx="40233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ctr"/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Neishabouri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et al., 2022 (Preprint; Available on </a:t>
            </a:r>
            <a:r>
              <a:rPr lang="en-US" sz="12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Research Square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8820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0854AF-F580-AD07-3B90-018D7FAF8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Limitations of Activity Counts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6C0E5-D5CE-BB69-B2CB-C864FF0F7A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8288" y="767409"/>
            <a:ext cx="7891272" cy="163925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However, activity counts:</a:t>
            </a:r>
          </a:p>
          <a:p>
            <a:pPr marL="398463">
              <a:spcBef>
                <a:spcPts val="0"/>
              </a:spcBef>
              <a:spcAft>
                <a:spcPts val="600"/>
              </a:spcAft>
            </a:pPr>
            <a:r>
              <a:rPr lang="en-US" sz="2200" dirty="0"/>
              <a:t>Derived from a proprietary algorithm</a:t>
            </a:r>
          </a:p>
          <a:p>
            <a:pPr marL="398463">
              <a:spcBef>
                <a:spcPts val="0"/>
              </a:spcBef>
              <a:spcAft>
                <a:spcPts val="600"/>
              </a:spcAft>
            </a:pPr>
            <a:r>
              <a:rPr lang="en-US" sz="2200" dirty="0"/>
              <a:t>Differ across devices</a:t>
            </a:r>
          </a:p>
          <a:p>
            <a:pPr marL="398463">
              <a:spcBef>
                <a:spcPts val="0"/>
              </a:spcBef>
            </a:pPr>
            <a:r>
              <a:rPr lang="en-US" sz="2200" dirty="0"/>
              <a:t>Interpreted using device- and population-specific </a:t>
            </a:r>
            <a:r>
              <a:rPr lang="en-US" sz="2200" dirty="0" err="1"/>
              <a:t>cutpoints</a:t>
            </a: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70909-23D7-C812-442A-CB8EE6A61EF9}"/>
              </a:ext>
            </a:extLst>
          </p:cNvPr>
          <p:cNvSpPr txBox="1"/>
          <p:nvPr/>
        </p:nvSpPr>
        <p:spPr>
          <a:xfrm>
            <a:off x="6070600" y="4382505"/>
            <a:ext cx="307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indent="-114300">
              <a:buAutoNum type="arabicParenR"/>
              <a:defRPr/>
            </a:pPr>
            <a:r>
              <a:rPr lang="en-US" sz="1200" dirty="0"/>
              <a:t> Wijndaele et al., </a:t>
            </a:r>
            <a:r>
              <a:rPr lang="en-US" sz="1200" i="1" dirty="0"/>
              <a:t>Med Sci Sports </a:t>
            </a:r>
            <a:r>
              <a:rPr lang="en-US" sz="1200" i="1" dirty="0" err="1"/>
              <a:t>Exerc</a:t>
            </a:r>
            <a:r>
              <a:rPr lang="en-US" sz="1200" i="1" dirty="0"/>
              <a:t> </a:t>
            </a:r>
            <a:r>
              <a:rPr lang="en-US" sz="1200" dirty="0"/>
              <a:t>2015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F0D53-34EA-8630-8A96-94ED56AF25BC}"/>
              </a:ext>
            </a:extLst>
          </p:cNvPr>
          <p:cNvSpPr txBox="1"/>
          <p:nvPr/>
        </p:nvSpPr>
        <p:spPr>
          <a:xfrm>
            <a:off x="418288" y="2688477"/>
            <a:ext cx="803854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rgbClr val="C00000"/>
                </a:solidFill>
              </a:rPr>
              <a:t>Barrier to harmonizing accelerometer data/results for:</a:t>
            </a:r>
            <a:r>
              <a:rPr lang="en-US" sz="2400" baseline="30000" dirty="0">
                <a:solidFill>
                  <a:srgbClr val="C00000"/>
                </a:solidFill>
              </a:rPr>
              <a:t>1</a:t>
            </a:r>
          </a:p>
          <a:p>
            <a:pPr marL="398463" indent="-168275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C00000"/>
                </a:solidFill>
              </a:rPr>
              <a:t>Cross-population PB surveillance </a:t>
            </a:r>
          </a:p>
          <a:p>
            <a:pPr marL="398463" indent="-168275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C00000"/>
                </a:solidFill>
              </a:rPr>
              <a:t>More generalizable and statistically powerful longitudinal studies</a:t>
            </a:r>
          </a:p>
          <a:p>
            <a:pPr marL="398463" indent="-168275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C00000"/>
                </a:solidFill>
              </a:rPr>
              <a:t>Examining trends over time</a:t>
            </a:r>
          </a:p>
        </p:txBody>
      </p:sp>
      <p:grpSp>
        <p:nvGrpSpPr>
          <p:cNvPr id="10" name="Group 9" hidden="1">
            <a:extLst>
              <a:ext uri="{FF2B5EF4-FFF2-40B4-BE49-F238E27FC236}">
                <a16:creationId xmlns:a16="http://schemas.microsoft.com/office/drawing/2014/main" id="{63A02C9C-1238-7A67-3A55-743E7FB2445E}"/>
              </a:ext>
            </a:extLst>
          </p:cNvPr>
          <p:cNvGrpSpPr/>
          <p:nvPr/>
        </p:nvGrpSpPr>
        <p:grpSpPr>
          <a:xfrm>
            <a:off x="5715000" y="1205333"/>
            <a:ext cx="2898507" cy="869469"/>
            <a:chOff x="5715000" y="1205333"/>
            <a:chExt cx="2898507" cy="86946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5A41DCF-703D-300A-3774-5938441AB7A7}"/>
                </a:ext>
              </a:extLst>
            </p:cNvPr>
            <p:cNvCxnSpPr>
              <a:cxnSpLocks/>
            </p:cNvCxnSpPr>
            <p:nvPr/>
          </p:nvCxnSpPr>
          <p:spPr>
            <a:xfrm>
              <a:off x="5715000" y="1489694"/>
              <a:ext cx="4191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571E42-767B-2676-248B-99F84D675592}"/>
                </a:ext>
              </a:extLst>
            </p:cNvPr>
            <p:cNvSpPr txBox="1"/>
            <p:nvPr/>
          </p:nvSpPr>
          <p:spPr>
            <a:xfrm>
              <a:off x="6403095" y="1205333"/>
              <a:ext cx="2210412" cy="869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US" sz="2400" dirty="0"/>
                <a:t>Activity counts</a:t>
              </a:r>
            </a:p>
            <a:p>
              <a:r>
                <a:rPr lang="en-US" sz="2400" dirty="0"/>
                <a:t>Steps</a:t>
              </a:r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B4B1C12B-A0EA-02EC-6152-4EA4EF2E9E7C}"/>
                </a:ext>
              </a:extLst>
            </p:cNvPr>
            <p:cNvSpPr/>
            <p:nvPr/>
          </p:nvSpPr>
          <p:spPr>
            <a:xfrm>
              <a:off x="6134100" y="1315828"/>
              <a:ext cx="333375" cy="658368"/>
            </a:xfrm>
            <a:prstGeom prst="leftBrace">
              <a:avLst>
                <a:gd name="adj1" fmla="val 8333"/>
                <a:gd name="adj2" fmla="val 2626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5A02786-00A0-1A76-FEBF-5F95D08600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291765-81EA-7F48-BB46-3341FFC32D6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48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4F460E-1267-CC72-9D8A-8C5D76BBC1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Raw Data &amp; Open-Source Algorithms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B983400-A217-921D-BC49-D5184B3FF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76396"/>
            <a:ext cx="3293205" cy="226407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AC9F456-C325-E8B6-9228-21588BFD3D0D}"/>
              </a:ext>
            </a:extLst>
          </p:cNvPr>
          <p:cNvGrpSpPr>
            <a:grpSpLocks noChangeAspect="1"/>
          </p:cNvGrpSpPr>
          <p:nvPr/>
        </p:nvGrpSpPr>
        <p:grpSpPr>
          <a:xfrm>
            <a:off x="3884653" y="1671661"/>
            <a:ext cx="3657600" cy="829938"/>
            <a:chOff x="2414082" y="2396168"/>
            <a:chExt cx="4988921" cy="113202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F3C08DC-D1A0-D964-18B1-689BBB634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042"/>
            <a:stretch/>
          </p:blipFill>
          <p:spPr>
            <a:xfrm>
              <a:off x="2414082" y="2396169"/>
              <a:ext cx="4988921" cy="11320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13D0FE-ED9E-E031-13D2-1F310F2BB9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4688" b="90401"/>
            <a:stretch/>
          </p:blipFill>
          <p:spPr>
            <a:xfrm>
              <a:off x="5221942" y="2396168"/>
              <a:ext cx="2168733" cy="163219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F58FAC-CEA2-45A9-E972-EAA4F210D610}"/>
              </a:ext>
            </a:extLst>
          </p:cNvPr>
          <p:cNvGrpSpPr>
            <a:grpSpLocks noChangeAspect="1"/>
          </p:cNvGrpSpPr>
          <p:nvPr/>
        </p:nvGrpSpPr>
        <p:grpSpPr>
          <a:xfrm>
            <a:off x="4131033" y="528425"/>
            <a:ext cx="3931920" cy="1057843"/>
            <a:chOff x="3715832" y="1882269"/>
            <a:chExt cx="4085060" cy="10990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93BB11-0377-D3CF-FCC9-578F411F3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5832" y="1882269"/>
              <a:ext cx="4085060" cy="10990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61BD64-488F-9690-0D8B-BB2095AD3996}"/>
                </a:ext>
              </a:extLst>
            </p:cNvPr>
            <p:cNvSpPr txBox="1"/>
            <p:nvPr/>
          </p:nvSpPr>
          <p:spPr>
            <a:xfrm>
              <a:off x="6806724" y="1894969"/>
              <a:ext cx="32793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b="0" i="0" u="none" strike="noStrike" baseline="0" dirty="0">
                  <a:latin typeface="AdvOTf3919c9c.B"/>
                </a:rPr>
                <a:t>(2013)</a:t>
              </a:r>
              <a:endParaRPr lang="en-US" sz="9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AB53868-296E-8095-2B78-A25E6D766EDA}"/>
              </a:ext>
            </a:extLst>
          </p:cNvPr>
          <p:cNvGrpSpPr>
            <a:grpSpLocks noChangeAspect="1"/>
          </p:cNvGrpSpPr>
          <p:nvPr/>
        </p:nvGrpSpPr>
        <p:grpSpPr>
          <a:xfrm>
            <a:off x="4449528" y="2571750"/>
            <a:ext cx="4114800" cy="836285"/>
            <a:chOff x="4274079" y="2604788"/>
            <a:chExt cx="4292600" cy="872421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BCA4D6D-C336-C72F-1729-652AAB8115BD}"/>
                </a:ext>
              </a:extLst>
            </p:cNvPr>
            <p:cNvGrpSpPr/>
            <p:nvPr/>
          </p:nvGrpSpPr>
          <p:grpSpPr>
            <a:xfrm>
              <a:off x="4274079" y="2604788"/>
              <a:ext cx="4292600" cy="872421"/>
              <a:chOff x="4274079" y="2604788"/>
              <a:chExt cx="4292600" cy="872421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645A8BA-C181-C5C8-157A-2902E327CA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-21082" b="16434"/>
              <a:stretch/>
            </p:blipFill>
            <p:spPr>
              <a:xfrm>
                <a:off x="4274079" y="2604788"/>
                <a:ext cx="4292600" cy="8709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</p:pic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E5C542-66DB-C1D4-DE01-BDC9E066A4D1}"/>
                  </a:ext>
                </a:extLst>
              </p:cNvPr>
              <p:cNvSpPr/>
              <p:nvPr/>
            </p:nvSpPr>
            <p:spPr>
              <a:xfrm>
                <a:off x="4274079" y="3268664"/>
                <a:ext cx="4285601" cy="2085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3DE46997-CCF7-ACEE-CEE9-7F7A90D824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72254" r="3430"/>
              <a:stretch/>
            </p:blipFill>
            <p:spPr>
              <a:xfrm>
                <a:off x="4281078" y="3230414"/>
                <a:ext cx="4145372" cy="230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359B827-E775-5D84-E2E3-08FCCF4D4B11}"/>
                </a:ext>
              </a:extLst>
            </p:cNvPr>
            <p:cNvGrpSpPr/>
            <p:nvPr/>
          </p:nvGrpSpPr>
          <p:grpSpPr>
            <a:xfrm>
              <a:off x="6285018" y="2619077"/>
              <a:ext cx="2203457" cy="138499"/>
              <a:chOff x="2362199" y="2794533"/>
              <a:chExt cx="2203457" cy="138499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9806AEC-8B40-296C-9883-B2F953F149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t="18534" r="43719" b="-1643"/>
              <a:stretch/>
            </p:blipFill>
            <p:spPr>
              <a:xfrm>
                <a:off x="2712973" y="2799660"/>
                <a:ext cx="1852683" cy="133372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FE0069-0F1A-6BE5-B9E8-A0985E3F3819}"/>
                  </a:ext>
                </a:extLst>
              </p:cNvPr>
              <p:cNvSpPr txBox="1"/>
              <p:nvPr/>
            </p:nvSpPr>
            <p:spPr>
              <a:xfrm>
                <a:off x="2362199" y="2794533"/>
                <a:ext cx="314791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900" b="0" i="0" u="none" strike="noStrike" baseline="0" dirty="0">
                    <a:latin typeface="AdvOTf3919c9c.B"/>
                  </a:rPr>
                  <a:t>(2018)</a:t>
                </a:r>
                <a:endParaRPr lang="en-US" sz="900" dirty="0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94CB32-9334-CF5B-B72F-9F10E32E61F9}"/>
              </a:ext>
            </a:extLst>
          </p:cNvPr>
          <p:cNvGrpSpPr>
            <a:grpSpLocks noChangeAspect="1"/>
          </p:cNvGrpSpPr>
          <p:nvPr/>
        </p:nvGrpSpPr>
        <p:grpSpPr>
          <a:xfrm>
            <a:off x="136525" y="3090690"/>
            <a:ext cx="3748128" cy="1168480"/>
            <a:chOff x="3778632" y="2498525"/>
            <a:chExt cx="3748128" cy="116848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41831BF-F97C-9151-FAF2-D525638B12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-20183" b="-1698"/>
            <a:stretch/>
          </p:blipFill>
          <p:spPr>
            <a:xfrm>
              <a:off x="3778632" y="2498525"/>
              <a:ext cx="3748128" cy="1168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8A402B-2E9C-71A3-3A26-9115B484A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16123" y="2514030"/>
              <a:ext cx="2173308" cy="107369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AE6B88A-8F58-0B5D-7E01-4E2D4C0BB1EC}"/>
                </a:ext>
              </a:extLst>
            </p:cNvPr>
            <p:cNvSpPr txBox="1"/>
            <p:nvPr/>
          </p:nvSpPr>
          <p:spPr>
            <a:xfrm>
              <a:off x="4937544" y="2498525"/>
              <a:ext cx="299959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b="0" i="0" u="none" strike="noStrike" baseline="0" dirty="0">
                  <a:latin typeface="AdvOTf3919c9c.B"/>
                </a:rPr>
                <a:t>(2019)</a:t>
              </a:r>
              <a:endParaRPr lang="en-US" sz="90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79B63DD-12D7-1424-C930-E9D482331570}"/>
              </a:ext>
            </a:extLst>
          </p:cNvPr>
          <p:cNvGrpSpPr>
            <a:grpSpLocks noChangeAspect="1"/>
          </p:cNvGrpSpPr>
          <p:nvPr/>
        </p:nvGrpSpPr>
        <p:grpSpPr>
          <a:xfrm>
            <a:off x="4191993" y="3478186"/>
            <a:ext cx="3657600" cy="1129702"/>
            <a:chOff x="4303705" y="2159638"/>
            <a:chExt cx="3873500" cy="119638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14D6BF5-A5C9-5761-9F28-E540DAD827F4}"/>
                </a:ext>
              </a:extLst>
            </p:cNvPr>
            <p:cNvGrpSpPr/>
            <p:nvPr/>
          </p:nvGrpSpPr>
          <p:grpSpPr>
            <a:xfrm>
              <a:off x="4303705" y="2159638"/>
              <a:ext cx="3873500" cy="1196386"/>
              <a:chOff x="4315863" y="1776851"/>
              <a:chExt cx="3873500" cy="119638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EC21074-B180-9CF8-B6EE-E2280B1BEA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-17469" b="9137"/>
              <a:stretch/>
            </p:blipFill>
            <p:spPr>
              <a:xfrm>
                <a:off x="4315863" y="1776851"/>
                <a:ext cx="3873500" cy="11963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1BDFF7AC-E732-2489-82AF-219B88AE10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76087" r="964" b="978"/>
              <a:stretch/>
            </p:blipFill>
            <p:spPr>
              <a:xfrm>
                <a:off x="4328563" y="2715511"/>
                <a:ext cx="3836171" cy="2532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40443AD-1773-2124-700A-C3C78CAFD63A}"/>
                </a:ext>
              </a:extLst>
            </p:cNvPr>
            <p:cNvGrpSpPr/>
            <p:nvPr/>
          </p:nvGrpSpPr>
          <p:grpSpPr>
            <a:xfrm>
              <a:off x="6986759" y="2176501"/>
              <a:ext cx="1122682" cy="164693"/>
              <a:chOff x="6910559" y="2222221"/>
              <a:chExt cx="1122682" cy="164693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44805E0-BCBC-A8D0-249A-8BCD17B7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87962" y="2222221"/>
                <a:ext cx="745279" cy="164693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E27BBB-6737-04FC-1464-BBE8801AE87C}"/>
                  </a:ext>
                </a:extLst>
              </p:cNvPr>
              <p:cNvSpPr txBox="1"/>
              <p:nvPr/>
            </p:nvSpPr>
            <p:spPr>
              <a:xfrm>
                <a:off x="6910559" y="2227623"/>
                <a:ext cx="333162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900" b="0" i="0" u="none" strike="noStrike" baseline="0" dirty="0">
                    <a:latin typeface="AdvOTf3919c9c.B"/>
                  </a:rPr>
                  <a:t>(2016)</a:t>
                </a:r>
                <a:endParaRPr lang="en-US" sz="900" dirty="0"/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9F912-D79F-5C67-0C66-5DA434EA85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291765-81EA-7F48-BB46-3341FFC32D6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31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5A05BB55-2196-A4B0-04BC-A4EC09B20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76396"/>
            <a:ext cx="3293205" cy="226407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4F460E-1267-CC72-9D8A-8C5D76BBC1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Raw Data &amp; Open-Source Algorithms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C9F456-C325-E8B6-9228-21588BFD3D0D}"/>
              </a:ext>
            </a:extLst>
          </p:cNvPr>
          <p:cNvGrpSpPr>
            <a:grpSpLocks noChangeAspect="1"/>
          </p:cNvGrpSpPr>
          <p:nvPr/>
        </p:nvGrpSpPr>
        <p:grpSpPr>
          <a:xfrm>
            <a:off x="3884653" y="1671661"/>
            <a:ext cx="3657600" cy="829938"/>
            <a:chOff x="2414082" y="2396168"/>
            <a:chExt cx="4988921" cy="113202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F3C08DC-D1A0-D964-18B1-689BBB634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042"/>
            <a:stretch/>
          </p:blipFill>
          <p:spPr>
            <a:xfrm>
              <a:off x="2414082" y="2396169"/>
              <a:ext cx="4988921" cy="11320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13D0FE-ED9E-E031-13D2-1F310F2BB9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4688" b="90401"/>
            <a:stretch/>
          </p:blipFill>
          <p:spPr>
            <a:xfrm>
              <a:off x="5221942" y="2396168"/>
              <a:ext cx="2168733" cy="163219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F58FAC-CEA2-45A9-E972-EAA4F210D610}"/>
              </a:ext>
            </a:extLst>
          </p:cNvPr>
          <p:cNvGrpSpPr>
            <a:grpSpLocks noChangeAspect="1"/>
          </p:cNvGrpSpPr>
          <p:nvPr/>
        </p:nvGrpSpPr>
        <p:grpSpPr>
          <a:xfrm>
            <a:off x="4131033" y="528425"/>
            <a:ext cx="3931920" cy="1057843"/>
            <a:chOff x="3715832" y="1882269"/>
            <a:chExt cx="4085060" cy="10990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93BB11-0377-D3CF-FCC9-578F411F3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5832" y="1882269"/>
              <a:ext cx="4085060" cy="10990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61BD64-488F-9690-0D8B-BB2095AD3996}"/>
                </a:ext>
              </a:extLst>
            </p:cNvPr>
            <p:cNvSpPr txBox="1"/>
            <p:nvPr/>
          </p:nvSpPr>
          <p:spPr>
            <a:xfrm>
              <a:off x="6806724" y="1894969"/>
              <a:ext cx="32793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b="0" i="0" u="none" strike="noStrike" baseline="0" dirty="0">
                  <a:latin typeface="AdvOTf3919c9c.B"/>
                </a:rPr>
                <a:t>(2013)</a:t>
              </a:r>
              <a:endParaRPr lang="en-US" sz="9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AB53868-296E-8095-2B78-A25E6D766EDA}"/>
              </a:ext>
            </a:extLst>
          </p:cNvPr>
          <p:cNvGrpSpPr>
            <a:grpSpLocks noChangeAspect="1"/>
          </p:cNvGrpSpPr>
          <p:nvPr/>
        </p:nvGrpSpPr>
        <p:grpSpPr>
          <a:xfrm>
            <a:off x="4449528" y="2571750"/>
            <a:ext cx="4114800" cy="836285"/>
            <a:chOff x="4274079" y="2604788"/>
            <a:chExt cx="4292600" cy="872421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BCA4D6D-C336-C72F-1729-652AAB8115BD}"/>
                </a:ext>
              </a:extLst>
            </p:cNvPr>
            <p:cNvGrpSpPr/>
            <p:nvPr/>
          </p:nvGrpSpPr>
          <p:grpSpPr>
            <a:xfrm>
              <a:off x="4274079" y="2604788"/>
              <a:ext cx="4292600" cy="872421"/>
              <a:chOff x="4274079" y="2604788"/>
              <a:chExt cx="4292600" cy="872421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645A8BA-C181-C5C8-157A-2902E327CA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-21082" b="16434"/>
              <a:stretch/>
            </p:blipFill>
            <p:spPr>
              <a:xfrm>
                <a:off x="4274079" y="2604788"/>
                <a:ext cx="4292600" cy="8709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</p:pic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3E5C542-66DB-C1D4-DE01-BDC9E066A4D1}"/>
                  </a:ext>
                </a:extLst>
              </p:cNvPr>
              <p:cNvSpPr/>
              <p:nvPr/>
            </p:nvSpPr>
            <p:spPr>
              <a:xfrm>
                <a:off x="4274079" y="3268664"/>
                <a:ext cx="4285601" cy="2085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3DE46997-CCF7-ACEE-CEE9-7F7A90D824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72254" r="3430"/>
              <a:stretch/>
            </p:blipFill>
            <p:spPr>
              <a:xfrm>
                <a:off x="4281078" y="3230414"/>
                <a:ext cx="4145372" cy="230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359B827-E775-5D84-E2E3-08FCCF4D4B11}"/>
                </a:ext>
              </a:extLst>
            </p:cNvPr>
            <p:cNvGrpSpPr/>
            <p:nvPr/>
          </p:nvGrpSpPr>
          <p:grpSpPr>
            <a:xfrm>
              <a:off x="6285018" y="2619077"/>
              <a:ext cx="2203457" cy="138499"/>
              <a:chOff x="2362199" y="2794533"/>
              <a:chExt cx="2203457" cy="138499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9806AEC-8B40-296C-9883-B2F953F149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t="18534" r="43719" b="-1643"/>
              <a:stretch/>
            </p:blipFill>
            <p:spPr>
              <a:xfrm>
                <a:off x="2712973" y="2799660"/>
                <a:ext cx="1852683" cy="133372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FE0069-0F1A-6BE5-B9E8-A0985E3F3819}"/>
                  </a:ext>
                </a:extLst>
              </p:cNvPr>
              <p:cNvSpPr txBox="1"/>
              <p:nvPr/>
            </p:nvSpPr>
            <p:spPr>
              <a:xfrm>
                <a:off x="2362199" y="2794533"/>
                <a:ext cx="314791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900" b="0" i="0" u="none" strike="noStrike" baseline="0" dirty="0">
                    <a:latin typeface="AdvOTf3919c9c.B"/>
                  </a:rPr>
                  <a:t>(2018)</a:t>
                </a:r>
                <a:endParaRPr lang="en-US" sz="900" dirty="0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294CB32-9334-CF5B-B72F-9F10E32E61F9}"/>
              </a:ext>
            </a:extLst>
          </p:cNvPr>
          <p:cNvGrpSpPr>
            <a:grpSpLocks noChangeAspect="1"/>
          </p:cNvGrpSpPr>
          <p:nvPr/>
        </p:nvGrpSpPr>
        <p:grpSpPr>
          <a:xfrm>
            <a:off x="136525" y="3090690"/>
            <a:ext cx="3748128" cy="1168480"/>
            <a:chOff x="3778632" y="2498525"/>
            <a:chExt cx="3748128" cy="116848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41831BF-F97C-9151-FAF2-D525638B12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-20183" b="-1698"/>
            <a:stretch/>
          </p:blipFill>
          <p:spPr>
            <a:xfrm>
              <a:off x="3778632" y="2498525"/>
              <a:ext cx="3748128" cy="1168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C8A402B-2E9C-71A3-3A26-9115B484A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16123" y="2514030"/>
              <a:ext cx="2173308" cy="107369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AE6B88A-8F58-0B5D-7E01-4E2D4C0BB1EC}"/>
                </a:ext>
              </a:extLst>
            </p:cNvPr>
            <p:cNvSpPr txBox="1"/>
            <p:nvPr/>
          </p:nvSpPr>
          <p:spPr>
            <a:xfrm>
              <a:off x="4937544" y="2498525"/>
              <a:ext cx="299959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b="0" i="0" u="none" strike="noStrike" baseline="0" dirty="0">
                  <a:latin typeface="AdvOTf3919c9c.B"/>
                </a:rPr>
                <a:t>(2019)</a:t>
              </a:r>
              <a:endParaRPr lang="en-US" sz="90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79B63DD-12D7-1424-C930-E9D482331570}"/>
              </a:ext>
            </a:extLst>
          </p:cNvPr>
          <p:cNvGrpSpPr>
            <a:grpSpLocks noChangeAspect="1"/>
          </p:cNvGrpSpPr>
          <p:nvPr/>
        </p:nvGrpSpPr>
        <p:grpSpPr>
          <a:xfrm>
            <a:off x="4191993" y="3478186"/>
            <a:ext cx="3657600" cy="1129702"/>
            <a:chOff x="4303705" y="2159638"/>
            <a:chExt cx="3873500" cy="119638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14D6BF5-A5C9-5761-9F28-E540DAD827F4}"/>
                </a:ext>
              </a:extLst>
            </p:cNvPr>
            <p:cNvGrpSpPr/>
            <p:nvPr/>
          </p:nvGrpSpPr>
          <p:grpSpPr>
            <a:xfrm>
              <a:off x="4303705" y="2159638"/>
              <a:ext cx="3873500" cy="1196386"/>
              <a:chOff x="4315863" y="1776851"/>
              <a:chExt cx="3873500" cy="119638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EC21074-B180-9CF8-B6EE-E2280B1BEA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-17469" b="9137"/>
              <a:stretch/>
            </p:blipFill>
            <p:spPr>
              <a:xfrm>
                <a:off x="4315863" y="1776851"/>
                <a:ext cx="3873500" cy="11963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1BDFF7AC-E732-2489-82AF-219B88AE10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76087" r="964" b="978"/>
              <a:stretch/>
            </p:blipFill>
            <p:spPr>
              <a:xfrm>
                <a:off x="4328563" y="2715511"/>
                <a:ext cx="3836171" cy="2532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40443AD-1773-2124-700A-C3C78CAFD63A}"/>
                </a:ext>
              </a:extLst>
            </p:cNvPr>
            <p:cNvGrpSpPr/>
            <p:nvPr/>
          </p:nvGrpSpPr>
          <p:grpSpPr>
            <a:xfrm>
              <a:off x="6986759" y="2176501"/>
              <a:ext cx="1122682" cy="164693"/>
              <a:chOff x="6910559" y="2222221"/>
              <a:chExt cx="1122682" cy="164693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44805E0-BCBC-A8D0-249A-8BCD17B79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87962" y="2222221"/>
                <a:ext cx="745279" cy="164693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E27BBB-6737-04FC-1464-BBE8801AE87C}"/>
                  </a:ext>
                </a:extLst>
              </p:cNvPr>
              <p:cNvSpPr txBox="1"/>
              <p:nvPr/>
            </p:nvSpPr>
            <p:spPr>
              <a:xfrm>
                <a:off x="6910559" y="2227623"/>
                <a:ext cx="333162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900" b="0" i="0" u="none" strike="noStrike" baseline="0" dirty="0">
                    <a:latin typeface="AdvOTf3919c9c.B"/>
                  </a:rPr>
                  <a:t>(2016)</a:t>
                </a:r>
                <a:endParaRPr lang="en-US" sz="900" dirty="0"/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9F912-D79F-5C67-0C66-5DA434EA85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291765-81EA-7F48-BB46-3341FFC32D6B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B92FA8-E645-8F65-70F7-8376BB7B74AF}"/>
              </a:ext>
            </a:extLst>
          </p:cNvPr>
          <p:cNvGrpSpPr/>
          <p:nvPr/>
        </p:nvGrpSpPr>
        <p:grpSpPr>
          <a:xfrm>
            <a:off x="440615" y="1415131"/>
            <a:ext cx="8479649" cy="3123932"/>
            <a:chOff x="579672" y="1804241"/>
            <a:chExt cx="8479649" cy="31239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7378AC8-838A-C176-4775-E404F476A4A1}"/>
                </a:ext>
              </a:extLst>
            </p:cNvPr>
            <p:cNvSpPr txBox="1"/>
            <p:nvPr/>
          </p:nvSpPr>
          <p:spPr>
            <a:xfrm>
              <a:off x="579672" y="1804241"/>
              <a:ext cx="8479649" cy="312393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wrap="square" tIns="137160" rIns="45720" bIns="0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C00000"/>
                  </a:solidFill>
                </a:rPr>
                <a:t>Several methods now available for processing raw data</a:t>
              </a:r>
            </a:p>
            <a:p>
              <a:pPr algn="ctr">
                <a:spcAft>
                  <a:spcPts val="1800"/>
                </a:spcAft>
              </a:pPr>
              <a:endParaRPr lang="en-US" sz="2000" dirty="0">
                <a:solidFill>
                  <a:srgbClr val="C00000"/>
                </a:solidFill>
              </a:endParaRPr>
            </a:p>
            <a:p>
              <a:pPr marL="0" indent="0">
                <a:spcBef>
                  <a:spcPts val="0"/>
                </a:spcBef>
                <a:spcAft>
                  <a:spcPts val="200"/>
                </a:spcAft>
                <a:buNone/>
              </a:pPr>
              <a:r>
                <a:rPr lang="en-US" sz="2400" b="1" dirty="0">
                  <a:solidFill>
                    <a:srgbClr val="C00000"/>
                  </a:solidFill>
                </a:rPr>
                <a:t>Potential barrier to harmonizing accelerometer data/results for:</a:t>
              </a:r>
              <a:r>
                <a:rPr lang="en-US" sz="2200" b="1" baseline="30000" dirty="0">
                  <a:solidFill>
                    <a:srgbClr val="C00000"/>
                  </a:solidFill>
                </a:rPr>
                <a:t>1-3</a:t>
              </a:r>
            </a:p>
            <a:p>
              <a:pPr marL="398463" indent="-168275">
                <a:spcBef>
                  <a:spcPts val="0"/>
                </a:spcBef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en-US" sz="2200" b="1" dirty="0">
                  <a:solidFill>
                    <a:srgbClr val="C00000"/>
                  </a:solidFill>
                </a:rPr>
                <a:t>Cross-population PB surveillance</a:t>
              </a:r>
            </a:p>
            <a:p>
              <a:pPr marL="398463" indent="-168275">
                <a:spcBef>
                  <a:spcPts val="0"/>
                </a:spcBef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en-US" sz="2200" b="1" dirty="0">
                  <a:solidFill>
                    <a:srgbClr val="C00000"/>
                  </a:solidFill>
                </a:rPr>
                <a:t>More generalizable and statistically powerful longitudinal studies</a:t>
              </a:r>
            </a:p>
            <a:p>
              <a:pPr marL="398463" indent="-168275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en-US" sz="2200" b="1" dirty="0">
                  <a:solidFill>
                    <a:srgbClr val="C00000"/>
                  </a:solidFill>
                </a:rPr>
                <a:t>Examining trends over time</a:t>
              </a:r>
            </a:p>
            <a:p>
              <a:pPr marL="117475" algn="r">
                <a:spcBef>
                  <a:spcPts val="0"/>
                </a:spcBef>
              </a:pPr>
              <a:r>
                <a:rPr lang="en-US" sz="1200" baseline="30000" dirty="0"/>
                <a:t>1</a:t>
              </a:r>
              <a:r>
                <a:rPr lang="en-US" sz="1200" dirty="0"/>
                <a:t>Troiano et al.,</a:t>
              </a:r>
              <a:r>
                <a:rPr lang="en-US" sz="1200" i="1" dirty="0"/>
                <a:t> Br J Sports Med</a:t>
              </a:r>
              <a:r>
                <a:rPr lang="en-US" sz="1200" dirty="0"/>
                <a:t>, 2014</a:t>
              </a:r>
            </a:p>
            <a:p>
              <a:pPr marL="117475" algn="r">
                <a:spcBef>
                  <a:spcPts val="0"/>
                </a:spcBef>
              </a:pPr>
              <a:r>
                <a:rPr lang="en-US" sz="1200" baseline="30000" dirty="0"/>
                <a:t>2</a:t>
              </a:r>
              <a:r>
                <a:rPr lang="en-US" sz="1200" dirty="0"/>
                <a:t>Wijndaele et al., </a:t>
              </a:r>
              <a:r>
                <a:rPr lang="en-US" sz="1200" i="1" dirty="0"/>
                <a:t>Med Sci Sports </a:t>
              </a:r>
              <a:r>
                <a:rPr lang="en-US" sz="1200" i="1" dirty="0" err="1"/>
                <a:t>Exerc</a:t>
              </a:r>
              <a:r>
                <a:rPr lang="en-US" sz="1200" dirty="0"/>
                <a:t>, 2015</a:t>
              </a:r>
            </a:p>
            <a:p>
              <a:pPr marL="117475" algn="r">
                <a:spcBef>
                  <a:spcPts val="0"/>
                </a:spcBef>
              </a:pPr>
              <a:r>
                <a:rPr lang="en-US" sz="1200" baseline="30000" dirty="0"/>
                <a:t>3</a:t>
              </a:r>
              <a:r>
                <a:rPr lang="en-US" sz="1200" dirty="0"/>
                <a:t>Van </a:t>
              </a:r>
              <a:r>
                <a:rPr lang="en-US" sz="1200" dirty="0" err="1"/>
                <a:t>Hees</a:t>
              </a:r>
              <a:r>
                <a:rPr lang="en-US" sz="1200" dirty="0"/>
                <a:t> et al., </a:t>
              </a:r>
              <a:r>
                <a:rPr lang="en-US" sz="1200" i="1" dirty="0"/>
                <a:t>Methods Inf Med</a:t>
              </a:r>
              <a:r>
                <a:rPr lang="en-US" sz="1200" dirty="0"/>
                <a:t>, 2016</a:t>
              </a:r>
              <a:endParaRPr lang="en-US" sz="1400" dirty="0"/>
            </a:p>
          </p:txBody>
        </p:sp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DF0E5295-72CB-2DA4-53E9-4D0118538C7F}"/>
                </a:ext>
              </a:extLst>
            </p:cNvPr>
            <p:cNvSpPr/>
            <p:nvPr/>
          </p:nvSpPr>
          <p:spPr>
            <a:xfrm>
              <a:off x="3921269" y="2399449"/>
              <a:ext cx="874058" cy="506766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906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27797A-3187-8A46-4175-4FBDA0794B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62B094-9916-7AFB-3D8F-395DE64B8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462550"/>
              </p:ext>
            </p:extLst>
          </p:nvPr>
        </p:nvGraphicFramePr>
        <p:xfrm>
          <a:off x="1828800" y="1826880"/>
          <a:ext cx="6193444" cy="2481072"/>
        </p:xfrm>
        <a:graphic>
          <a:graphicData uri="http://schemas.openxmlformats.org/drawingml/2006/table">
            <a:tbl>
              <a:tblPr firstCol="1" bandRow="1"/>
              <a:tblGrid>
                <a:gridCol w="2651760">
                  <a:extLst>
                    <a:ext uri="{9D8B030D-6E8A-4147-A177-3AD203B41FA5}">
                      <a16:colId xmlns:a16="http://schemas.microsoft.com/office/drawing/2014/main" val="3366034755"/>
                    </a:ext>
                  </a:extLst>
                </a:gridCol>
                <a:gridCol w="981364">
                  <a:extLst>
                    <a:ext uri="{9D8B030D-6E8A-4147-A177-3AD203B41FA5}">
                      <a16:colId xmlns:a16="http://schemas.microsoft.com/office/drawing/2014/main" val="1106158568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415959934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Metric/method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27432" marB="2743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0" marR="0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Reference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0" marR="0" marT="27432" marB="27432" anchor="ctr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475185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Vector magnitude activity counts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27432" marB="2743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VM counts</a:t>
                      </a:r>
                    </a:p>
                  </a:txBody>
                  <a:tcPr marL="0" marR="0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Evenson et al., </a:t>
                      </a:r>
                      <a:r>
                        <a:rPr lang="en-US" sz="1200" i="1" dirty="0" err="1">
                          <a:effectLst/>
                          <a:latin typeface="+mn-lt"/>
                          <a:ea typeface="Calibri" panose="020F0502020204030204" pitchFamily="34" charset="0"/>
                        </a:rPr>
                        <a:t>Prev</a:t>
                      </a:r>
                      <a:r>
                        <a:rPr lang="en-US" sz="1200" i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 Med Rep 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2015</a:t>
                      </a:r>
                    </a:p>
                  </a:txBody>
                  <a:tcPr marL="0" marR="27432" marT="27432" marB="27432" anchor="ctr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9118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Euclidean Norm Minus One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27432" marB="2743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ENMO</a:t>
                      </a:r>
                    </a:p>
                  </a:txBody>
                  <a:tcPr marL="0" marR="0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Van </a:t>
                      </a:r>
                      <a:r>
                        <a:rPr lang="en-US" sz="1200" dirty="0" err="1">
                          <a:effectLst/>
                          <a:latin typeface="+mn-lt"/>
                          <a:ea typeface="Calibri" panose="020F0502020204030204" pitchFamily="34" charset="0"/>
                        </a:rPr>
                        <a:t>Hees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 et al., </a:t>
                      </a:r>
                      <a:r>
                        <a:rPr lang="en-US" sz="12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PLoS</a:t>
                      </a:r>
                      <a:r>
                        <a:rPr lang="en-US" sz="12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One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2013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0" marR="27432" marT="27432" marB="27432" anchor="ctr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6250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Mean amplitude deviation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27432" marB="2743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MAD</a:t>
                      </a:r>
                    </a:p>
                  </a:txBody>
                  <a:tcPr marL="0" marR="0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Vaha-Ypya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et al., </a:t>
                      </a:r>
                      <a:r>
                        <a:rPr lang="en-US" sz="12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Clin </a:t>
                      </a:r>
                      <a:r>
                        <a:rPr lang="en-US" sz="12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Physiol</a:t>
                      </a:r>
                      <a:r>
                        <a:rPr lang="en-US" sz="12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Funct</a:t>
                      </a:r>
                      <a:r>
                        <a:rPr lang="en-US" sz="12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2015 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0" marR="27432" marT="27432" marB="27432" anchor="ctr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99344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Accelerometer Activity Index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27432" marB="2743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AAI</a:t>
                      </a:r>
                    </a:p>
                  </a:txBody>
                  <a:tcPr marL="0" marR="0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Bai et al., </a:t>
                      </a:r>
                      <a:r>
                        <a:rPr lang="en-US" sz="12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PLoS</a:t>
                      </a:r>
                      <a:r>
                        <a:rPr lang="en-US" sz="12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One</a:t>
                      </a:r>
                      <a:r>
                        <a:rPr lang="en-US" sz="1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2016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0" marR="27432" marT="27432" marB="27432" anchor="ctr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879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Monitor-Independent Movement Summary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27432" marB="2743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MIMS</a:t>
                      </a:r>
                    </a:p>
                  </a:txBody>
                  <a:tcPr marL="0" marR="0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John et al., </a:t>
                      </a:r>
                      <a:r>
                        <a:rPr lang="en-US" sz="12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 </a:t>
                      </a:r>
                      <a:r>
                        <a:rPr lang="en-US" sz="12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</a:t>
                      </a:r>
                      <a:r>
                        <a:rPr lang="en-US" sz="12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Phys </a:t>
                      </a:r>
                      <a:r>
                        <a:rPr lang="en-US" sz="12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Behav</a:t>
                      </a:r>
                      <a:r>
                        <a:rPr lang="en-US" sz="12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0" marR="27432" marT="27432" marB="27432" anchor="ctr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222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Two-level behavioral classification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27432" marB="27432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TLBC</a:t>
                      </a:r>
                    </a:p>
                  </a:txBody>
                  <a:tcPr marL="0" marR="0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Ellis et al., </a:t>
                      </a:r>
                      <a:r>
                        <a:rPr lang="en-US" sz="1200" i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Med Sci Sports </a:t>
                      </a:r>
                      <a:r>
                        <a:rPr lang="en-US" sz="1200" i="1" dirty="0" err="1">
                          <a:effectLst/>
                          <a:latin typeface="+mn-lt"/>
                          <a:ea typeface="Calibri" panose="020F0502020204030204" pitchFamily="34" charset="0"/>
                        </a:rPr>
                        <a:t>Exerc</a:t>
                      </a:r>
                      <a:r>
                        <a:rPr lang="en-US" sz="1200" i="1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</a:rPr>
                        <a:t>2016</a:t>
                      </a:r>
                    </a:p>
                  </a:txBody>
                  <a:tcPr marL="0" marR="27432" marT="27432" marB="27432" anchor="ctr">
                    <a:lnL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88956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72DA944-8A6A-3064-5F00-2C9DD935B223}"/>
              </a:ext>
            </a:extLst>
          </p:cNvPr>
          <p:cNvGrpSpPr/>
          <p:nvPr/>
        </p:nvGrpSpPr>
        <p:grpSpPr>
          <a:xfrm>
            <a:off x="449580" y="2529444"/>
            <a:ext cx="1339039" cy="1444752"/>
            <a:chOff x="426598" y="2494668"/>
            <a:chExt cx="1339039" cy="1444752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B8928E5-B48A-26C4-B11B-788B6966084A}"/>
                </a:ext>
              </a:extLst>
            </p:cNvPr>
            <p:cNvSpPr/>
            <p:nvPr/>
          </p:nvSpPr>
          <p:spPr>
            <a:xfrm>
              <a:off x="1491317" y="2494668"/>
              <a:ext cx="274320" cy="1444752"/>
            </a:xfrm>
            <a:prstGeom prst="leftBrace">
              <a:avLst>
                <a:gd name="adj1" fmla="val 8333"/>
                <a:gd name="adj2" fmla="val 33796"/>
              </a:avLst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9F5642-64CC-8878-F613-41EB15E1899E}"/>
                </a:ext>
              </a:extLst>
            </p:cNvPr>
            <p:cNvSpPr txBox="1"/>
            <p:nvPr/>
          </p:nvSpPr>
          <p:spPr>
            <a:xfrm>
              <a:off x="426598" y="2609850"/>
              <a:ext cx="1033432" cy="701731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lIns="0" tIns="27432" rIns="45720" bIns="27432" rtlCol="0">
              <a:spAutoFit/>
            </a:bodyPr>
            <a:lstStyle/>
            <a:p>
              <a:pPr lvl="0" algn="r">
                <a:defRPr/>
              </a:pPr>
              <a:r>
                <a:rPr lang="en-US" sz="1400" dirty="0"/>
                <a:t>Open-source single-unit summaries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9B6BC26-1719-1F86-CCAC-F52F3F5ED78B}"/>
              </a:ext>
            </a:extLst>
          </p:cNvPr>
          <p:cNvGrpSpPr/>
          <p:nvPr/>
        </p:nvGrpSpPr>
        <p:grpSpPr>
          <a:xfrm>
            <a:off x="154882" y="1996419"/>
            <a:ext cx="1633737" cy="460531"/>
            <a:chOff x="284422" y="1807485"/>
            <a:chExt cx="1633737" cy="46053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5B3FDDEE-B179-DBD4-D897-9D0768BCB4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927"/>
            <a:stretch/>
          </p:blipFill>
          <p:spPr bwMode="auto">
            <a:xfrm>
              <a:off x="284422" y="1807485"/>
              <a:ext cx="1327688" cy="46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9E06045-CCA5-6F55-8E23-18924DDAD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3839" y="2086710"/>
              <a:ext cx="27432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9E1610-9BD2-DCE4-749A-3EA4ABFD16E0}"/>
              </a:ext>
            </a:extLst>
          </p:cNvPr>
          <p:cNvGrpSpPr/>
          <p:nvPr/>
        </p:nvGrpSpPr>
        <p:grpSpPr>
          <a:xfrm>
            <a:off x="154882" y="3556893"/>
            <a:ext cx="1633737" cy="917174"/>
            <a:chOff x="124402" y="3505119"/>
            <a:chExt cx="1633737" cy="9171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4B1DF1-F9D9-E02D-70CE-97DBF44FC46B}"/>
                </a:ext>
              </a:extLst>
            </p:cNvPr>
            <p:cNvSpPr txBox="1"/>
            <p:nvPr/>
          </p:nvSpPr>
          <p:spPr>
            <a:xfrm>
              <a:off x="124402" y="3505119"/>
              <a:ext cx="1231430" cy="917174"/>
            </a:xfrm>
            <a:prstGeom prst="rect">
              <a:avLst/>
            </a:prstGeom>
            <a:noFill/>
            <a:ln w="19050">
              <a:solidFill>
                <a:srgbClr val="9A0000"/>
              </a:solidFill>
            </a:ln>
          </p:spPr>
          <p:txBody>
            <a:bodyPr wrap="square" lIns="0" tIns="27432" rIns="45720" bIns="27432" rtlCol="0">
              <a:spAutoFit/>
            </a:bodyPr>
            <a:lstStyle/>
            <a:p>
              <a:pPr lvl="0" algn="r">
                <a:defRPr/>
              </a:pPr>
              <a:r>
                <a:rPr lang="en-US" sz="1400" dirty="0"/>
                <a:t>Data-driven </a:t>
              </a:r>
              <a:r>
                <a:rPr lang="en-US" sz="1200" dirty="0"/>
                <a:t>(machine-learned) </a:t>
              </a:r>
              <a:r>
                <a:rPr lang="en-US" sz="1400" dirty="0"/>
                <a:t>classification algorithm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8EC7C02-7056-AA48-2997-9A61CB89F4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2379" y="4141323"/>
              <a:ext cx="36576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01BC8C0-D5BB-3E72-9431-DFFC9AB9E1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6565" y="725508"/>
            <a:ext cx="8229600" cy="76581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To evaluate correlations among a variety of accelerometer metrics evaluated in the same free-living data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CF5BD72-1213-C8E5-5C2D-B2B03356E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291765-81EA-7F48-BB46-3341FFC32D6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689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FC0EE5-B6B7-4713-8045-A8E8C9BAE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716427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EA1873-AF04-4A61-9D6F-32B6803CDD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Participants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6BD6A-C679-49B8-B798-BE9E34DC61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7074" y="1886432"/>
            <a:ext cx="2490952" cy="1783080"/>
          </a:xfrm>
          <a:ln>
            <a:solidFill>
              <a:schemeClr val="tx1"/>
            </a:solidFill>
          </a:ln>
        </p:spPr>
        <p:txBody>
          <a:bodyPr lIns="0" rIns="0"/>
          <a:lstStyle/>
          <a:p>
            <a:pPr marL="0" indent="4763" algn="ctr">
              <a:buNone/>
            </a:pPr>
            <a:r>
              <a:rPr lang="en-US" sz="2000" dirty="0">
                <a:effectLst/>
                <a:ea typeface="Calibri" panose="020F0502020204030204" pitchFamily="34" charset="0"/>
              </a:rPr>
              <a:t>1992 – 2004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4763" algn="ctr">
              <a:buNone/>
            </a:pPr>
            <a:r>
              <a:rPr lang="en-US" sz="2000" b="1" dirty="0">
                <a:effectLst/>
                <a:ea typeface="Calibri" panose="020F0502020204030204" pitchFamily="34" charset="0"/>
              </a:rPr>
              <a:t>Randomized trial</a:t>
            </a:r>
          </a:p>
          <a:p>
            <a:pPr marL="0" indent="4763" algn="ctr">
              <a:buNone/>
            </a:pPr>
            <a:r>
              <a:rPr lang="en-US" sz="2000" dirty="0">
                <a:ea typeface="Calibri" panose="020F0502020204030204" pitchFamily="34" charset="0"/>
              </a:rPr>
              <a:t>(n =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39,876)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4763" algn="ctr">
              <a:buNone/>
            </a:pPr>
            <a:r>
              <a:rPr lang="en-US" sz="2000" dirty="0">
                <a:ea typeface="Calibri" panose="020F0502020204030204" pitchFamily="34" charset="0"/>
              </a:rPr>
              <a:t>Female health professionals ≥45 years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06E83-6DCE-47AC-AFD5-CEA93D71778A}"/>
              </a:ext>
            </a:extLst>
          </p:cNvPr>
          <p:cNvSpPr txBox="1"/>
          <p:nvPr/>
        </p:nvSpPr>
        <p:spPr>
          <a:xfrm>
            <a:off x="341704" y="1255150"/>
            <a:ext cx="481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Women’s Health Study (WHS)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4E78E1-296E-457E-B84A-593C59A985C0}"/>
              </a:ext>
            </a:extLst>
          </p:cNvPr>
          <p:cNvGrpSpPr/>
          <p:nvPr/>
        </p:nvGrpSpPr>
        <p:grpSpPr>
          <a:xfrm>
            <a:off x="2751090" y="1886432"/>
            <a:ext cx="2919606" cy="1160681"/>
            <a:chOff x="2782622" y="1606962"/>
            <a:chExt cx="2919606" cy="1160681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EE8D9075-3F8C-4D1D-90D9-3AFF79CB220A}"/>
                </a:ext>
              </a:extLst>
            </p:cNvPr>
            <p:cNvSpPr txBox="1">
              <a:spLocks/>
            </p:cNvSpPr>
            <p:nvPr/>
          </p:nvSpPr>
          <p:spPr>
            <a:xfrm>
              <a:off x="3211276" y="1606962"/>
              <a:ext cx="2490952" cy="11606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lIns="0" r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71500" indent="-22860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Courier New" panose="02070309020205020404" pitchFamily="49" charset="0"/>
                <a:buChar char="o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dirty="0">
                  <a:ea typeface="Calibri" panose="020F0502020204030204" pitchFamily="34" charset="0"/>
                </a:rPr>
                <a:t>2004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 dirty="0">
                  <a:ea typeface="Calibri" panose="020F0502020204030204" pitchFamily="34" charset="0"/>
                </a:rPr>
                <a:t>Observational cohort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dirty="0">
                  <a:ea typeface="Calibri" panose="020F0502020204030204" pitchFamily="34" charset="0"/>
                </a:rPr>
                <a:t>(n = 33,682)</a:t>
              </a: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0E1593F-B1DE-4E0B-9B27-B85E39704B22}"/>
                </a:ext>
              </a:extLst>
            </p:cNvPr>
            <p:cNvSpPr/>
            <p:nvPr/>
          </p:nvSpPr>
          <p:spPr>
            <a:xfrm>
              <a:off x="2782622" y="1879875"/>
              <a:ext cx="397127" cy="61485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7170" name="Picture 2" descr="About the Women's Health Study">
            <a:extLst>
              <a:ext uri="{FF2B5EF4-FFF2-40B4-BE49-F238E27FC236}">
                <a16:creationId xmlns:a16="http://schemas.microsoft.com/office/drawing/2014/main" id="{BF832300-A200-4AA4-85C7-6FA75F752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817" y="506083"/>
            <a:ext cx="3431651" cy="95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2A69257-B9CC-4A87-9198-D36B589506D7}"/>
              </a:ext>
            </a:extLst>
          </p:cNvPr>
          <p:cNvGrpSpPr/>
          <p:nvPr/>
        </p:nvGrpSpPr>
        <p:grpSpPr>
          <a:xfrm>
            <a:off x="4895445" y="3129167"/>
            <a:ext cx="2732103" cy="1158232"/>
            <a:chOff x="4830750" y="3559194"/>
            <a:chExt cx="2732103" cy="1158232"/>
          </a:xfrm>
        </p:grpSpPr>
        <p:sp>
          <p:nvSpPr>
            <p:cNvPr id="32" name="Arrow: Bent-Up 31">
              <a:extLst>
                <a:ext uri="{FF2B5EF4-FFF2-40B4-BE49-F238E27FC236}">
                  <a16:creationId xmlns:a16="http://schemas.microsoft.com/office/drawing/2014/main" id="{25B5A0D3-3E18-4DDB-B1E1-426DC1555359}"/>
                </a:ext>
              </a:extLst>
            </p:cNvPr>
            <p:cNvSpPr/>
            <p:nvPr/>
          </p:nvSpPr>
          <p:spPr>
            <a:xfrm rot="16200000" flipH="1">
              <a:off x="6634843" y="3593730"/>
              <a:ext cx="962546" cy="893474"/>
            </a:xfrm>
            <a:prstGeom prst="bentUpArrow">
              <a:avLst>
                <a:gd name="adj1" fmla="val 16471"/>
                <a:gd name="adj2" fmla="val 18604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C6D412C-67A1-4994-92A2-AA11563DF967}"/>
                </a:ext>
              </a:extLst>
            </p:cNvPr>
            <p:cNvSpPr txBox="1"/>
            <p:nvPr/>
          </p:nvSpPr>
          <p:spPr>
            <a:xfrm>
              <a:off x="4830750" y="4009540"/>
              <a:ext cx="18578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/>
                <a:t>Mailed an accelerometer</a:t>
              </a:r>
            </a:p>
          </p:txBody>
        </p:sp>
      </p:grpSp>
      <p:pic>
        <p:nvPicPr>
          <p:cNvPr id="35" name="Picture 2" descr="GT3X+ | ActiGraph">
            <a:extLst>
              <a:ext uri="{FF2B5EF4-FFF2-40B4-BE49-F238E27FC236}">
                <a16:creationId xmlns:a16="http://schemas.microsoft.com/office/drawing/2014/main" id="{0D551EEC-2D91-4503-AA0C-7C58FA10A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706" y="3203836"/>
            <a:ext cx="682497" cy="75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C3A8FBC-92BF-4315-BC3F-FA449587E52C}"/>
              </a:ext>
            </a:extLst>
          </p:cNvPr>
          <p:cNvGrpSpPr/>
          <p:nvPr/>
        </p:nvGrpSpPr>
        <p:grpSpPr>
          <a:xfrm>
            <a:off x="5722203" y="1886128"/>
            <a:ext cx="3163176" cy="1161288"/>
            <a:chOff x="5522829" y="1647383"/>
            <a:chExt cx="3163176" cy="1161288"/>
          </a:xfrm>
        </p:grpSpPr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949D45B7-3C01-4D53-A2BC-4700526DF701}"/>
                </a:ext>
              </a:extLst>
            </p:cNvPr>
            <p:cNvSpPr txBox="1">
              <a:spLocks/>
            </p:cNvSpPr>
            <p:nvPr/>
          </p:nvSpPr>
          <p:spPr>
            <a:xfrm>
              <a:off x="5975137" y="1647383"/>
              <a:ext cx="2710868" cy="11612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txBody>
            <a:bodyPr lIns="0" r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71500" indent="-22860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Courier New" panose="02070309020205020404" pitchFamily="49" charset="0"/>
                <a:buChar char="o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4763" algn="ctr">
                <a:buFont typeface="Arial" panose="020B0604020202020204" pitchFamily="34" charset="0"/>
                <a:buNone/>
              </a:pPr>
              <a:r>
                <a:rPr lang="en-US" sz="2000" dirty="0">
                  <a:ea typeface="Calibri" panose="020F0502020204030204" pitchFamily="34" charset="0"/>
                </a:rPr>
                <a:t>2011-2015 </a:t>
              </a:r>
            </a:p>
            <a:p>
              <a:pPr marL="0" indent="4763" algn="ctr">
                <a:buFont typeface="Arial" panose="020B0604020202020204" pitchFamily="34" charset="0"/>
                <a:buNone/>
              </a:pPr>
              <a:r>
                <a:rPr lang="en-US" sz="2000" b="1" dirty="0">
                  <a:ea typeface="Calibri" panose="020F0502020204030204" pitchFamily="34" charset="0"/>
                </a:rPr>
                <a:t>Ancillary cohort</a:t>
              </a:r>
            </a:p>
            <a:p>
              <a:pPr marL="0" indent="4763" algn="ctr">
                <a:buFont typeface="Arial" panose="020B0604020202020204" pitchFamily="34" charset="0"/>
                <a:buNone/>
              </a:pPr>
              <a:r>
                <a:rPr lang="en-US" sz="2000" dirty="0">
                  <a:ea typeface="Calibri" panose="020F0502020204030204" pitchFamily="34" charset="0"/>
                </a:rPr>
                <a:t>(n = 18,289)</a:t>
              </a:r>
            </a:p>
            <a:p>
              <a:pPr marL="0" indent="4763" algn="ctr">
                <a:buFont typeface="Arial" panose="020B0604020202020204" pitchFamily="34" charset="0"/>
                <a:buNone/>
              </a:pPr>
              <a:endParaRPr lang="en-US" sz="2000" dirty="0">
                <a:ea typeface="Calibri" panose="020F0502020204030204" pitchFamily="34" charset="0"/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874FF167-0163-4183-BBC4-3FA7A13DE765}"/>
                </a:ext>
              </a:extLst>
            </p:cNvPr>
            <p:cNvSpPr/>
            <p:nvPr/>
          </p:nvSpPr>
          <p:spPr>
            <a:xfrm>
              <a:off x="5522829" y="1920600"/>
              <a:ext cx="397127" cy="61485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8BBBFFD-8E59-4425-9080-215A9717727E}"/>
              </a:ext>
            </a:extLst>
          </p:cNvPr>
          <p:cNvGrpSpPr/>
          <p:nvPr/>
        </p:nvGrpSpPr>
        <p:grpSpPr>
          <a:xfrm>
            <a:off x="3037514" y="3471791"/>
            <a:ext cx="1768165" cy="923330"/>
            <a:chOff x="3037514" y="3471791"/>
            <a:chExt cx="1768165" cy="9233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2E37193-6143-DB45-5925-99927CA21585}"/>
                </a:ext>
              </a:extLst>
            </p:cNvPr>
            <p:cNvSpPr txBox="1"/>
            <p:nvPr/>
          </p:nvSpPr>
          <p:spPr>
            <a:xfrm>
              <a:off x="3037514" y="3471791"/>
              <a:ext cx="1118112" cy="92333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Randomly selected n=100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6A0E7EB3-4D50-9560-C2B4-6EEC44324EE7}"/>
                </a:ext>
              </a:extLst>
            </p:cNvPr>
            <p:cNvSpPr/>
            <p:nvPr/>
          </p:nvSpPr>
          <p:spPr>
            <a:xfrm flipH="1">
              <a:off x="4349826" y="3730199"/>
              <a:ext cx="455853" cy="406514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C96A45-69F8-D0BA-E685-82E4F96C5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291765-81EA-7F48-BB46-3341FFC32D6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24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UNC_Wid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venir Next medium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 UNC_Wide" id="{5C0CC6AB-16FB-401F-8627-176F8C8FF14C}" vid="{5AD7F80D-7E68-4446-A0CB-843E6F2E23AD}"/>
    </a:ext>
  </a:extLst>
</a:theme>
</file>

<file path=ppt/theme/theme2.xml><?xml version="1.0" encoding="utf-8"?>
<a:theme xmlns:a="http://schemas.openxmlformats.org/drawingml/2006/main" name="Main Content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venir Next medium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End Slid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venir Next medium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UNC_Wide</Template>
  <TotalTime>16296</TotalTime>
  <Words>2134</Words>
  <Application>Microsoft Office PowerPoint</Application>
  <PresentationFormat>On-screen Show (16:9)</PresentationFormat>
  <Paragraphs>569</Paragraphs>
  <Slides>38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54" baseType="lpstr">
      <vt:lpstr>AdvOTf3919c9c.B</vt:lpstr>
      <vt:lpstr>Arial</vt:lpstr>
      <vt:lpstr>Avenir Next medium</vt:lpstr>
      <vt:lpstr>Avenir Next medium</vt:lpstr>
      <vt:lpstr>Calibri</vt:lpstr>
      <vt:lpstr>Cambria</vt:lpstr>
      <vt:lpstr>Cambria Math</vt:lpstr>
      <vt:lpstr>Courier New</vt:lpstr>
      <vt:lpstr>Futura Medium</vt:lpstr>
      <vt:lpstr>Lub Dub Medium</vt:lpstr>
      <vt:lpstr>Roboto</vt:lpstr>
      <vt:lpstr>Times New Roman</vt:lpstr>
      <vt:lpstr>Wingdings</vt:lpstr>
      <vt:lpstr>Custom UNC_Wide</vt:lpstr>
      <vt:lpstr>Main Content</vt:lpstr>
      <vt:lpstr>End Slide</vt:lpstr>
      <vt:lpstr>Interrelationships Between Open-Source, Proprietary,  &amp; Machine Learning-Derived Accelerometry 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Sporadic Step Accumulation &amp; All-Cause Mortality  in the Women’s Health Study:  Do All Steps Count?</dc:title>
  <dc:creator>Moore, Christopher Carter</dc:creator>
  <cp:lastModifiedBy>Chris Moore</cp:lastModifiedBy>
  <cp:revision>137</cp:revision>
  <dcterms:created xsi:type="dcterms:W3CDTF">2021-04-07T05:51:59Z</dcterms:created>
  <dcterms:modified xsi:type="dcterms:W3CDTF">2022-06-23T20:26:41Z</dcterms:modified>
</cp:coreProperties>
</file>